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322" r:id="rId5"/>
    <p:sldId id="372" r:id="rId6"/>
    <p:sldId id="373" r:id="rId7"/>
    <p:sldId id="374" r:id="rId8"/>
    <p:sldId id="376" r:id="rId9"/>
    <p:sldId id="378" r:id="rId10"/>
    <p:sldId id="316" r:id="rId11"/>
    <p:sldId id="286" r:id="rId12"/>
    <p:sldId id="284" r:id="rId13"/>
    <p:sldId id="264" r:id="rId14"/>
    <p:sldId id="379" r:id="rId15"/>
    <p:sldId id="350" r:id="rId16"/>
    <p:sldId id="380" r:id="rId17"/>
    <p:sldId id="381" r:id="rId18"/>
    <p:sldId id="382" r:id="rId19"/>
    <p:sldId id="375" r:id="rId20"/>
    <p:sldId id="363" r:id="rId21"/>
  </p:sldIdLst>
  <p:sldSz cx="12192000" cy="6858000"/>
  <p:notesSz cx="6858000" cy="160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335"/>
    <a:srgbClr val="666666"/>
    <a:srgbClr val="65C8D0"/>
    <a:srgbClr val="3BAF29"/>
    <a:srgbClr val="D5F1F3"/>
    <a:srgbClr val="B2E4E8"/>
    <a:srgbClr val="006056"/>
    <a:srgbClr val="F37F20"/>
    <a:srgbClr val="295376"/>
    <a:srgbClr val="22B5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506" autoAdjust="0"/>
  </p:normalViewPr>
  <p:slideViewPr>
    <p:cSldViewPr snapToGrid="0">
      <p:cViewPr varScale="1">
        <p:scale>
          <a:sx n="75" d="100"/>
          <a:sy n="75" d="100"/>
        </p:scale>
        <p:origin x="62"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1E84E-D61B-4DAB-A473-9134A158556B}" type="doc">
      <dgm:prSet loTypeId="urn:microsoft.com/office/officeart/2018/2/layout/IconLabelList" loCatId="icon" qsTypeId="urn:microsoft.com/office/officeart/2005/8/quickstyle/simple1" qsCatId="simple" csTypeId="urn:microsoft.com/office/officeart/2005/8/colors/accent5_2" csCatId="accent5" phldr="1"/>
      <dgm:spPr/>
      <dgm:t>
        <a:bodyPr/>
        <a:lstStyle/>
        <a:p>
          <a:endParaRPr lang="en-US"/>
        </a:p>
      </dgm:t>
    </dgm:pt>
    <dgm:pt modelId="{23B967CA-7B5E-4225-8C82-68A053A8A2E7}">
      <dgm:prSet custT="1"/>
      <dgm:spPr/>
      <dgm:t>
        <a:bodyPr/>
        <a:lstStyle/>
        <a:p>
          <a:pPr>
            <a:lnSpc>
              <a:spcPct val="100000"/>
            </a:lnSpc>
          </a:pPr>
          <a:r>
            <a:rPr lang="en-US" sz="1400" dirty="0">
              <a:solidFill>
                <a:schemeClr val="tx2">
                  <a:lumMod val="50000"/>
                </a:schemeClr>
              </a:solidFill>
              <a:latin typeface="Calibri" panose="020F0502020204030204" pitchFamily="34" charset="0"/>
              <a:cs typeface="Calibri" panose="020F0502020204030204" pitchFamily="34" charset="0"/>
            </a:rPr>
            <a:t>Electronically prescribe to patients linked to PBS and add current medications</a:t>
          </a:r>
        </a:p>
      </dgm:t>
    </dgm:pt>
    <dgm:pt modelId="{EB01F3C6-1A8D-4361-BCA0-848E86B1E2F5}" type="parTrans" cxnId="{561FFC0B-A573-49D4-856C-288C9AD89699}">
      <dgm:prSet/>
      <dgm:spPr/>
      <dgm:t>
        <a:bodyPr/>
        <a:lstStyle/>
        <a:p>
          <a:endParaRPr lang="en-US"/>
        </a:p>
      </dgm:t>
    </dgm:pt>
    <dgm:pt modelId="{F08D24F6-EA33-48E0-AF85-1E8DE1AFBA8B}" type="sibTrans" cxnId="{561FFC0B-A573-49D4-856C-288C9AD89699}">
      <dgm:prSet/>
      <dgm:spPr/>
      <dgm:t>
        <a:bodyPr/>
        <a:lstStyle/>
        <a:p>
          <a:endParaRPr lang="en-US"/>
        </a:p>
      </dgm:t>
    </dgm:pt>
    <dgm:pt modelId="{03B69145-2327-4BC5-857F-7F0052507329}">
      <dgm:prSet custT="1"/>
      <dgm:spPr/>
      <dgm:t>
        <a:bodyPr/>
        <a:lstStyle/>
        <a:p>
          <a:pPr>
            <a:lnSpc>
              <a:spcPct val="100000"/>
            </a:lnSpc>
          </a:pPr>
          <a:r>
            <a:rPr lang="en-US" sz="1400" dirty="0">
              <a:solidFill>
                <a:schemeClr val="tx2">
                  <a:lumMod val="50000"/>
                </a:schemeClr>
              </a:solidFill>
              <a:latin typeface="Calibri" panose="020F0502020204030204" pitchFamily="34" charset="0"/>
              <a:cs typeface="Calibri" panose="020F0502020204030204" pitchFamily="34" charset="0"/>
            </a:rPr>
            <a:t>Create DS and upload CDA to </a:t>
          </a:r>
          <a:r>
            <a:rPr lang="en-US" sz="1400" dirty="0" err="1">
              <a:solidFill>
                <a:schemeClr val="tx2">
                  <a:lumMod val="50000"/>
                </a:schemeClr>
              </a:solidFill>
              <a:latin typeface="Calibri" panose="020F0502020204030204" pitchFamily="34" charset="0"/>
              <a:cs typeface="Calibri" panose="020F0502020204030204" pitchFamily="34" charset="0"/>
            </a:rPr>
            <a:t>MyHR</a:t>
          </a:r>
          <a:endParaRPr lang="en-US" sz="1400" dirty="0">
            <a:solidFill>
              <a:schemeClr val="tx2">
                <a:lumMod val="50000"/>
              </a:schemeClr>
            </a:solidFill>
            <a:latin typeface="Calibri" panose="020F0502020204030204" pitchFamily="34" charset="0"/>
            <a:cs typeface="Calibri" panose="020F0502020204030204" pitchFamily="34" charset="0"/>
          </a:endParaRPr>
        </a:p>
      </dgm:t>
    </dgm:pt>
    <dgm:pt modelId="{150482D7-8F8C-48CD-BBC7-8106142CEED0}" type="parTrans" cxnId="{E14E44FF-AFF6-4BE7-BEE5-3B1FAFFC6B91}">
      <dgm:prSet/>
      <dgm:spPr/>
      <dgm:t>
        <a:bodyPr/>
        <a:lstStyle/>
        <a:p>
          <a:endParaRPr lang="en-US"/>
        </a:p>
      </dgm:t>
    </dgm:pt>
    <dgm:pt modelId="{EE7BEFDE-2FFE-4B5E-8BF2-FCC439D8F0F9}" type="sibTrans" cxnId="{E14E44FF-AFF6-4BE7-BEE5-3B1FAFFC6B91}">
      <dgm:prSet/>
      <dgm:spPr/>
      <dgm:t>
        <a:bodyPr/>
        <a:lstStyle/>
        <a:p>
          <a:endParaRPr lang="en-US"/>
        </a:p>
      </dgm:t>
    </dgm:pt>
    <dgm:pt modelId="{D7BD78F0-3F45-4690-96AD-5D441A1C447C}">
      <dgm:prSet/>
      <dgm:spPr/>
      <dgm:t>
        <a:bodyPr/>
        <a:lstStyle/>
        <a:p>
          <a:endParaRPr lang="en-US" sz="1400" dirty="0">
            <a:solidFill>
              <a:schemeClr val="tx2">
                <a:lumMod val="50000"/>
              </a:schemeClr>
            </a:solidFill>
            <a:latin typeface="Calibri" panose="020F0502020204030204" pitchFamily="34" charset="0"/>
            <a:cs typeface="Calibri" panose="020F0502020204030204" pitchFamily="34" charset="0"/>
          </a:endParaRPr>
        </a:p>
      </dgm:t>
    </dgm:pt>
    <dgm:pt modelId="{E6DD5202-DA08-470A-8D1A-A70A1F3A5767}" type="parTrans" cxnId="{2FC929BD-E05D-435C-99CA-1E706DB28E4C}">
      <dgm:prSet/>
      <dgm:spPr/>
      <dgm:t>
        <a:bodyPr/>
        <a:lstStyle/>
        <a:p>
          <a:endParaRPr lang="en-US"/>
        </a:p>
      </dgm:t>
    </dgm:pt>
    <dgm:pt modelId="{3023B634-23AF-4B83-A4D3-3DE5CFE2355D}" type="sibTrans" cxnId="{2FC929BD-E05D-435C-99CA-1E706DB28E4C}">
      <dgm:prSet/>
      <dgm:spPr/>
      <dgm:t>
        <a:bodyPr/>
        <a:lstStyle/>
        <a:p>
          <a:endParaRPr lang="en-US"/>
        </a:p>
      </dgm:t>
    </dgm:pt>
    <dgm:pt modelId="{19ED06FF-93BD-4696-8B8C-FB3D6BF16C77}">
      <dgm:prSet custT="1"/>
      <dgm:spPr/>
      <dgm:t>
        <a:bodyPr/>
        <a:lstStyle/>
        <a:p>
          <a:pPr>
            <a:lnSpc>
              <a:spcPct val="100000"/>
            </a:lnSpc>
          </a:pPr>
          <a:r>
            <a:rPr lang="en-US" sz="1400" dirty="0">
              <a:solidFill>
                <a:schemeClr val="tx2">
                  <a:lumMod val="50000"/>
                </a:schemeClr>
              </a:solidFill>
              <a:latin typeface="Calibri" panose="020F0502020204030204" pitchFamily="34" charset="0"/>
              <a:cs typeface="Calibri" panose="020F0502020204030204" pitchFamily="34" charset="0"/>
            </a:rPr>
            <a:t>Adding client/patient in MC+ Alert about the Patient</a:t>
          </a:r>
        </a:p>
      </dgm:t>
    </dgm:pt>
    <dgm:pt modelId="{17037F82-4CA6-4446-A2B7-41A86F3C60A9}" type="parTrans" cxnId="{0143A057-0BA2-4671-AD29-4D6556A103D5}">
      <dgm:prSet/>
      <dgm:spPr/>
      <dgm:t>
        <a:bodyPr/>
        <a:lstStyle/>
        <a:p>
          <a:endParaRPr lang="en-US"/>
        </a:p>
      </dgm:t>
    </dgm:pt>
    <dgm:pt modelId="{DE6CCCAF-9AF2-4475-9423-65589735F6A2}" type="sibTrans" cxnId="{0143A057-0BA2-4671-AD29-4D6556A103D5}">
      <dgm:prSet/>
      <dgm:spPr/>
      <dgm:t>
        <a:bodyPr/>
        <a:lstStyle/>
        <a:p>
          <a:endParaRPr lang="en-US"/>
        </a:p>
      </dgm:t>
    </dgm:pt>
    <dgm:pt modelId="{EFF6B896-2656-4B25-9CE2-DD5C98AFEC76}">
      <dgm:prSet custT="1"/>
      <dgm:spPr/>
      <dgm:t>
        <a:bodyPr/>
        <a:lstStyle/>
        <a:p>
          <a:pPr>
            <a:lnSpc>
              <a:spcPct val="100000"/>
            </a:lnSpc>
          </a:pPr>
          <a:r>
            <a:rPr lang="en-US" sz="1400" dirty="0">
              <a:solidFill>
                <a:schemeClr val="tx2">
                  <a:lumMod val="50000"/>
                </a:schemeClr>
              </a:solidFill>
              <a:latin typeface="Calibri" panose="020F0502020204030204" pitchFamily="34" charset="0"/>
              <a:cs typeface="Calibri" panose="020F0502020204030204" pitchFamily="34" charset="0"/>
            </a:rPr>
            <a:t> Save clinical notes, Clinical documents</a:t>
          </a:r>
        </a:p>
      </dgm:t>
    </dgm:pt>
    <dgm:pt modelId="{30DFE4E8-04F1-4CC1-AEB2-DC5AE6D30A5E}" type="parTrans" cxnId="{3FEE2923-ECA2-4614-9009-FC372D26A31F}">
      <dgm:prSet/>
      <dgm:spPr/>
      <dgm:t>
        <a:bodyPr/>
        <a:lstStyle/>
        <a:p>
          <a:endParaRPr lang="en-US"/>
        </a:p>
      </dgm:t>
    </dgm:pt>
    <dgm:pt modelId="{70D46C1E-2F95-4422-A0A9-EACCB4D2BD47}" type="sibTrans" cxnId="{3FEE2923-ECA2-4614-9009-FC372D26A31F}">
      <dgm:prSet/>
      <dgm:spPr/>
      <dgm:t>
        <a:bodyPr/>
        <a:lstStyle/>
        <a:p>
          <a:endParaRPr lang="en-US"/>
        </a:p>
      </dgm:t>
    </dgm:pt>
    <dgm:pt modelId="{908C61AB-2858-4483-9332-DE0416A8F1A6}">
      <dgm:prSet custT="1"/>
      <dgm:spPr/>
      <dgm:t>
        <a:bodyPr/>
        <a:lstStyle/>
        <a:p>
          <a:pPr>
            <a:lnSpc>
              <a:spcPct val="100000"/>
            </a:lnSpc>
          </a:pPr>
          <a:r>
            <a:rPr lang="en-US" sz="1400">
              <a:solidFill>
                <a:schemeClr val="tx2">
                  <a:lumMod val="50000"/>
                </a:schemeClr>
              </a:solidFill>
              <a:latin typeface="Calibri" panose="020F0502020204030204" pitchFamily="34" charset="0"/>
              <a:cs typeface="Calibri" panose="020F0502020204030204" pitchFamily="34" charset="0"/>
            </a:rPr>
            <a:t>Customize Templates and add Logos </a:t>
          </a:r>
          <a:endParaRPr lang="en-US" sz="1400" dirty="0">
            <a:solidFill>
              <a:schemeClr val="tx2">
                <a:lumMod val="50000"/>
              </a:schemeClr>
            </a:solidFill>
            <a:latin typeface="Calibri" panose="020F0502020204030204" pitchFamily="34" charset="0"/>
            <a:cs typeface="Calibri" panose="020F0502020204030204" pitchFamily="34" charset="0"/>
          </a:endParaRPr>
        </a:p>
      </dgm:t>
    </dgm:pt>
    <dgm:pt modelId="{8D6CAFF3-AFD8-4F67-914A-223F284C5201}" type="parTrans" cxnId="{34EF8C86-1914-4C8A-B602-D8344E33467D}">
      <dgm:prSet/>
      <dgm:spPr/>
      <dgm:t>
        <a:bodyPr/>
        <a:lstStyle/>
        <a:p>
          <a:endParaRPr lang="en-US"/>
        </a:p>
      </dgm:t>
    </dgm:pt>
    <dgm:pt modelId="{849AB41A-4A55-4431-AE48-BB53921AE22E}" type="sibTrans" cxnId="{34EF8C86-1914-4C8A-B602-D8344E33467D}">
      <dgm:prSet/>
      <dgm:spPr/>
      <dgm:t>
        <a:bodyPr/>
        <a:lstStyle/>
        <a:p>
          <a:endParaRPr lang="en-US"/>
        </a:p>
      </dgm:t>
    </dgm:pt>
    <dgm:pt modelId="{23526369-42AE-48DD-83F0-52E11FB976E3}" type="pres">
      <dgm:prSet presAssocID="{AF51E84E-D61B-4DAB-A473-9134A158556B}" presName="root" presStyleCnt="0">
        <dgm:presLayoutVars>
          <dgm:dir/>
          <dgm:resizeHandles val="exact"/>
        </dgm:presLayoutVars>
      </dgm:prSet>
      <dgm:spPr/>
    </dgm:pt>
    <dgm:pt modelId="{3796AF7F-1647-40DE-AD00-7AD5DF378107}" type="pres">
      <dgm:prSet presAssocID="{19ED06FF-93BD-4696-8B8C-FB3D6BF16C77}" presName="compNode" presStyleCnt="0"/>
      <dgm:spPr/>
    </dgm:pt>
    <dgm:pt modelId="{08870D92-70AB-4446-96FE-B705F9FD0673}" type="pres">
      <dgm:prSet presAssocID="{19ED06FF-93BD-4696-8B8C-FB3D6BF16C7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llow"/>
        </a:ext>
      </dgm:extLst>
    </dgm:pt>
    <dgm:pt modelId="{0B1F5C84-4BDE-4D56-B037-04C340B368C0}" type="pres">
      <dgm:prSet presAssocID="{19ED06FF-93BD-4696-8B8C-FB3D6BF16C77}" presName="spaceRect" presStyleCnt="0"/>
      <dgm:spPr/>
    </dgm:pt>
    <dgm:pt modelId="{A18A2874-E1DB-43BC-802C-997AFC92DB61}" type="pres">
      <dgm:prSet presAssocID="{19ED06FF-93BD-4696-8B8C-FB3D6BF16C77}" presName="textRect" presStyleLbl="revTx" presStyleIdx="0" presStyleCnt="5">
        <dgm:presLayoutVars>
          <dgm:chMax val="1"/>
          <dgm:chPref val="1"/>
        </dgm:presLayoutVars>
      </dgm:prSet>
      <dgm:spPr/>
    </dgm:pt>
    <dgm:pt modelId="{9352C36E-9223-45D0-9084-A09F9C2F20E7}" type="pres">
      <dgm:prSet presAssocID="{DE6CCCAF-9AF2-4475-9423-65589735F6A2}" presName="sibTrans" presStyleCnt="0"/>
      <dgm:spPr/>
    </dgm:pt>
    <dgm:pt modelId="{26479298-DC1D-4F9E-B37D-A6C72CCC153F}" type="pres">
      <dgm:prSet presAssocID="{EFF6B896-2656-4B25-9CE2-DD5C98AFEC76}" presName="compNode" presStyleCnt="0"/>
      <dgm:spPr/>
    </dgm:pt>
    <dgm:pt modelId="{591585D7-6A17-40A3-A013-1A5BE02F2C99}" type="pres">
      <dgm:prSet presAssocID="{EFF6B896-2656-4B25-9CE2-DD5C98AFEC76}"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ostit Notes"/>
        </a:ext>
      </dgm:extLst>
    </dgm:pt>
    <dgm:pt modelId="{564BAE98-F77C-4E8E-AB9F-3323EF6C736B}" type="pres">
      <dgm:prSet presAssocID="{EFF6B896-2656-4B25-9CE2-DD5C98AFEC76}" presName="spaceRect" presStyleCnt="0"/>
      <dgm:spPr/>
    </dgm:pt>
    <dgm:pt modelId="{A51ECBE9-4B9A-4AF6-9F55-D52FEE9961D6}" type="pres">
      <dgm:prSet presAssocID="{EFF6B896-2656-4B25-9CE2-DD5C98AFEC76}" presName="textRect" presStyleLbl="revTx" presStyleIdx="1" presStyleCnt="5">
        <dgm:presLayoutVars>
          <dgm:chMax val="1"/>
          <dgm:chPref val="1"/>
        </dgm:presLayoutVars>
      </dgm:prSet>
      <dgm:spPr/>
    </dgm:pt>
    <dgm:pt modelId="{F93A93CB-1364-4B29-A830-FCD967A02CF9}" type="pres">
      <dgm:prSet presAssocID="{70D46C1E-2F95-4422-A0A9-EACCB4D2BD47}" presName="sibTrans" presStyleCnt="0"/>
      <dgm:spPr/>
    </dgm:pt>
    <dgm:pt modelId="{62A26199-710E-43A9-BC28-D04C151664EF}" type="pres">
      <dgm:prSet presAssocID="{23B967CA-7B5E-4225-8C82-68A053A8A2E7}" presName="compNode" presStyleCnt="0"/>
      <dgm:spPr/>
    </dgm:pt>
    <dgm:pt modelId="{386845AC-0FF8-4A5D-9CFE-7A8FB7F8F42A}" type="pres">
      <dgm:prSet presAssocID="{23B967CA-7B5E-4225-8C82-68A053A8A2E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dicine"/>
        </a:ext>
      </dgm:extLst>
    </dgm:pt>
    <dgm:pt modelId="{36725D99-EB10-491E-9678-0C4A8E7F5F12}" type="pres">
      <dgm:prSet presAssocID="{23B967CA-7B5E-4225-8C82-68A053A8A2E7}" presName="spaceRect" presStyleCnt="0"/>
      <dgm:spPr/>
    </dgm:pt>
    <dgm:pt modelId="{92A9AB69-B508-43B1-BFC1-FC605F9608AF}" type="pres">
      <dgm:prSet presAssocID="{23B967CA-7B5E-4225-8C82-68A053A8A2E7}" presName="textRect" presStyleLbl="revTx" presStyleIdx="2" presStyleCnt="5">
        <dgm:presLayoutVars>
          <dgm:chMax val="1"/>
          <dgm:chPref val="1"/>
        </dgm:presLayoutVars>
      </dgm:prSet>
      <dgm:spPr/>
    </dgm:pt>
    <dgm:pt modelId="{DBB3C533-0CED-48D0-A992-69CA3528038C}" type="pres">
      <dgm:prSet presAssocID="{F08D24F6-EA33-48E0-AF85-1E8DE1AFBA8B}" presName="sibTrans" presStyleCnt="0"/>
      <dgm:spPr/>
    </dgm:pt>
    <dgm:pt modelId="{11D77140-2707-4391-977B-A5EC9D4B9EAC}" type="pres">
      <dgm:prSet presAssocID="{908C61AB-2858-4483-9332-DE0416A8F1A6}" presName="compNode" presStyleCnt="0"/>
      <dgm:spPr/>
    </dgm:pt>
    <dgm:pt modelId="{00E6C1BA-B85C-4A43-B381-3A6E922986D9}" type="pres">
      <dgm:prSet presAssocID="{908C61AB-2858-4483-9332-DE0416A8F1A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ools"/>
        </a:ext>
      </dgm:extLst>
    </dgm:pt>
    <dgm:pt modelId="{A895FF2B-17B3-440E-83E9-5F4369D5AA7A}" type="pres">
      <dgm:prSet presAssocID="{908C61AB-2858-4483-9332-DE0416A8F1A6}" presName="spaceRect" presStyleCnt="0"/>
      <dgm:spPr/>
    </dgm:pt>
    <dgm:pt modelId="{9E89D16D-5834-4D31-9F0E-A25F9378FF21}" type="pres">
      <dgm:prSet presAssocID="{908C61AB-2858-4483-9332-DE0416A8F1A6}" presName="textRect" presStyleLbl="revTx" presStyleIdx="3" presStyleCnt="5">
        <dgm:presLayoutVars>
          <dgm:chMax val="1"/>
          <dgm:chPref val="1"/>
        </dgm:presLayoutVars>
      </dgm:prSet>
      <dgm:spPr/>
    </dgm:pt>
    <dgm:pt modelId="{65963DCD-58E3-48DE-87EF-A03450DC796E}" type="pres">
      <dgm:prSet presAssocID="{849AB41A-4A55-4431-AE48-BB53921AE22E}" presName="sibTrans" presStyleCnt="0"/>
      <dgm:spPr/>
    </dgm:pt>
    <dgm:pt modelId="{BE09D10E-4744-4FC3-A6D5-D03B1E6802C1}" type="pres">
      <dgm:prSet presAssocID="{03B69145-2327-4BC5-857F-7F0052507329}" presName="compNode" presStyleCnt="0"/>
      <dgm:spPr/>
    </dgm:pt>
    <dgm:pt modelId="{4D567302-2E1C-4992-AB31-9982E4BF596B}" type="pres">
      <dgm:prSet presAssocID="{03B69145-2327-4BC5-857F-7F0052507329}" presName="iconRect" presStyleLbl="node1" presStyleIdx="4" presStyleCnt="5" custLinFactNeighborX="-716" custLinFactNeighborY="-199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Upload"/>
        </a:ext>
      </dgm:extLst>
    </dgm:pt>
    <dgm:pt modelId="{BAD90880-9F9F-4D3D-8D93-7372871DF4AD}" type="pres">
      <dgm:prSet presAssocID="{03B69145-2327-4BC5-857F-7F0052507329}" presName="spaceRect" presStyleCnt="0"/>
      <dgm:spPr/>
    </dgm:pt>
    <dgm:pt modelId="{7B779E14-08DA-4511-9545-524931A6FB98}" type="pres">
      <dgm:prSet presAssocID="{03B69145-2327-4BC5-857F-7F0052507329}" presName="textRect" presStyleLbl="revTx" presStyleIdx="4" presStyleCnt="5">
        <dgm:presLayoutVars>
          <dgm:chMax val="1"/>
          <dgm:chPref val="1"/>
        </dgm:presLayoutVars>
      </dgm:prSet>
      <dgm:spPr/>
    </dgm:pt>
  </dgm:ptLst>
  <dgm:cxnLst>
    <dgm:cxn modelId="{561FFC0B-A573-49D4-856C-288C9AD89699}" srcId="{AF51E84E-D61B-4DAB-A473-9134A158556B}" destId="{23B967CA-7B5E-4225-8C82-68A053A8A2E7}" srcOrd="2" destOrd="0" parTransId="{EB01F3C6-1A8D-4361-BCA0-848E86B1E2F5}" sibTransId="{F08D24F6-EA33-48E0-AF85-1E8DE1AFBA8B}"/>
    <dgm:cxn modelId="{3FEE2923-ECA2-4614-9009-FC372D26A31F}" srcId="{AF51E84E-D61B-4DAB-A473-9134A158556B}" destId="{EFF6B896-2656-4B25-9CE2-DD5C98AFEC76}" srcOrd="1" destOrd="0" parTransId="{30DFE4E8-04F1-4CC1-AEB2-DC5AE6D30A5E}" sibTransId="{70D46C1E-2F95-4422-A0A9-EACCB4D2BD47}"/>
    <dgm:cxn modelId="{BA705B50-65B2-4548-AEA2-F4B7A196FD32}" type="presOf" srcId="{19ED06FF-93BD-4696-8B8C-FB3D6BF16C77}" destId="{A18A2874-E1DB-43BC-802C-997AFC92DB61}" srcOrd="0" destOrd="0" presId="urn:microsoft.com/office/officeart/2018/2/layout/IconLabelList"/>
    <dgm:cxn modelId="{9DE93255-DDC4-42E4-8006-2D5802445B03}" type="presOf" srcId="{AF51E84E-D61B-4DAB-A473-9134A158556B}" destId="{23526369-42AE-48DD-83F0-52E11FB976E3}" srcOrd="0" destOrd="0" presId="urn:microsoft.com/office/officeart/2018/2/layout/IconLabelList"/>
    <dgm:cxn modelId="{0143A057-0BA2-4671-AD29-4D6556A103D5}" srcId="{AF51E84E-D61B-4DAB-A473-9134A158556B}" destId="{19ED06FF-93BD-4696-8B8C-FB3D6BF16C77}" srcOrd="0" destOrd="0" parTransId="{17037F82-4CA6-4446-A2B7-41A86F3C60A9}" sibTransId="{DE6CCCAF-9AF2-4475-9423-65589735F6A2}"/>
    <dgm:cxn modelId="{7246897A-72E5-448F-A29E-A185B7FC457B}" type="presOf" srcId="{908C61AB-2858-4483-9332-DE0416A8F1A6}" destId="{9E89D16D-5834-4D31-9F0E-A25F9378FF21}" srcOrd="0" destOrd="0" presId="urn:microsoft.com/office/officeart/2018/2/layout/IconLabelList"/>
    <dgm:cxn modelId="{9252F782-C687-44C6-89FD-ECB997FD32DD}" type="presOf" srcId="{03B69145-2327-4BC5-857F-7F0052507329}" destId="{7B779E14-08DA-4511-9545-524931A6FB98}" srcOrd="0" destOrd="0" presId="urn:microsoft.com/office/officeart/2018/2/layout/IconLabelList"/>
    <dgm:cxn modelId="{34EF8C86-1914-4C8A-B602-D8344E33467D}" srcId="{AF51E84E-D61B-4DAB-A473-9134A158556B}" destId="{908C61AB-2858-4483-9332-DE0416A8F1A6}" srcOrd="3" destOrd="0" parTransId="{8D6CAFF3-AFD8-4F67-914A-223F284C5201}" sibTransId="{849AB41A-4A55-4431-AE48-BB53921AE22E}"/>
    <dgm:cxn modelId="{F9C822AF-1CDC-471F-8FA2-2053D3D5FCEA}" type="presOf" srcId="{EFF6B896-2656-4B25-9CE2-DD5C98AFEC76}" destId="{A51ECBE9-4B9A-4AF6-9F55-D52FEE9961D6}" srcOrd="0" destOrd="0" presId="urn:microsoft.com/office/officeart/2018/2/layout/IconLabelList"/>
    <dgm:cxn modelId="{2FC929BD-E05D-435C-99CA-1E706DB28E4C}" srcId="{03B69145-2327-4BC5-857F-7F0052507329}" destId="{D7BD78F0-3F45-4690-96AD-5D441A1C447C}" srcOrd="0" destOrd="0" parTransId="{E6DD5202-DA08-470A-8D1A-A70A1F3A5767}" sibTransId="{3023B634-23AF-4B83-A4D3-3DE5CFE2355D}"/>
    <dgm:cxn modelId="{505A22FF-F9DD-4332-ABEE-F32F3368DC30}" type="presOf" srcId="{23B967CA-7B5E-4225-8C82-68A053A8A2E7}" destId="{92A9AB69-B508-43B1-BFC1-FC605F9608AF}" srcOrd="0" destOrd="0" presId="urn:microsoft.com/office/officeart/2018/2/layout/IconLabelList"/>
    <dgm:cxn modelId="{E14E44FF-AFF6-4BE7-BEE5-3B1FAFFC6B91}" srcId="{AF51E84E-D61B-4DAB-A473-9134A158556B}" destId="{03B69145-2327-4BC5-857F-7F0052507329}" srcOrd="4" destOrd="0" parTransId="{150482D7-8F8C-48CD-BBC7-8106142CEED0}" sibTransId="{EE7BEFDE-2FFE-4B5E-8BF2-FCC439D8F0F9}"/>
    <dgm:cxn modelId="{78596229-B01C-4E42-9456-7F857F9FE2AF}" type="presParOf" srcId="{23526369-42AE-48DD-83F0-52E11FB976E3}" destId="{3796AF7F-1647-40DE-AD00-7AD5DF378107}" srcOrd="0" destOrd="0" presId="urn:microsoft.com/office/officeart/2018/2/layout/IconLabelList"/>
    <dgm:cxn modelId="{CE5F3422-7E38-4B41-9A80-69F99E24B834}" type="presParOf" srcId="{3796AF7F-1647-40DE-AD00-7AD5DF378107}" destId="{08870D92-70AB-4446-96FE-B705F9FD0673}" srcOrd="0" destOrd="0" presId="urn:microsoft.com/office/officeart/2018/2/layout/IconLabelList"/>
    <dgm:cxn modelId="{67BB0FAA-DA17-41D4-966E-22228109F86F}" type="presParOf" srcId="{3796AF7F-1647-40DE-AD00-7AD5DF378107}" destId="{0B1F5C84-4BDE-4D56-B037-04C340B368C0}" srcOrd="1" destOrd="0" presId="urn:microsoft.com/office/officeart/2018/2/layout/IconLabelList"/>
    <dgm:cxn modelId="{89E29460-136A-4300-BAAF-26CD357943FA}" type="presParOf" srcId="{3796AF7F-1647-40DE-AD00-7AD5DF378107}" destId="{A18A2874-E1DB-43BC-802C-997AFC92DB61}" srcOrd="2" destOrd="0" presId="urn:microsoft.com/office/officeart/2018/2/layout/IconLabelList"/>
    <dgm:cxn modelId="{B8F69452-A928-4852-BEDE-CAD1586AB160}" type="presParOf" srcId="{23526369-42AE-48DD-83F0-52E11FB976E3}" destId="{9352C36E-9223-45D0-9084-A09F9C2F20E7}" srcOrd="1" destOrd="0" presId="urn:microsoft.com/office/officeart/2018/2/layout/IconLabelList"/>
    <dgm:cxn modelId="{1D3F08F6-64C3-41EE-A251-D9800817FC85}" type="presParOf" srcId="{23526369-42AE-48DD-83F0-52E11FB976E3}" destId="{26479298-DC1D-4F9E-B37D-A6C72CCC153F}" srcOrd="2" destOrd="0" presId="urn:microsoft.com/office/officeart/2018/2/layout/IconLabelList"/>
    <dgm:cxn modelId="{1F827303-9482-4EED-B680-728F69932071}" type="presParOf" srcId="{26479298-DC1D-4F9E-B37D-A6C72CCC153F}" destId="{591585D7-6A17-40A3-A013-1A5BE02F2C99}" srcOrd="0" destOrd="0" presId="urn:microsoft.com/office/officeart/2018/2/layout/IconLabelList"/>
    <dgm:cxn modelId="{269FBAC3-B8DB-47E2-8D49-1421E918BE75}" type="presParOf" srcId="{26479298-DC1D-4F9E-B37D-A6C72CCC153F}" destId="{564BAE98-F77C-4E8E-AB9F-3323EF6C736B}" srcOrd="1" destOrd="0" presId="urn:microsoft.com/office/officeart/2018/2/layout/IconLabelList"/>
    <dgm:cxn modelId="{55D470EF-758A-4CE4-BB40-103709E387A7}" type="presParOf" srcId="{26479298-DC1D-4F9E-B37D-A6C72CCC153F}" destId="{A51ECBE9-4B9A-4AF6-9F55-D52FEE9961D6}" srcOrd="2" destOrd="0" presId="urn:microsoft.com/office/officeart/2018/2/layout/IconLabelList"/>
    <dgm:cxn modelId="{EB4E7B9E-564F-4CB6-BAED-9F7C581CE471}" type="presParOf" srcId="{23526369-42AE-48DD-83F0-52E11FB976E3}" destId="{F93A93CB-1364-4B29-A830-FCD967A02CF9}" srcOrd="3" destOrd="0" presId="urn:microsoft.com/office/officeart/2018/2/layout/IconLabelList"/>
    <dgm:cxn modelId="{C216724E-0629-4715-9359-5417930EEC3E}" type="presParOf" srcId="{23526369-42AE-48DD-83F0-52E11FB976E3}" destId="{62A26199-710E-43A9-BC28-D04C151664EF}" srcOrd="4" destOrd="0" presId="urn:microsoft.com/office/officeart/2018/2/layout/IconLabelList"/>
    <dgm:cxn modelId="{1C0AA927-FF53-48DB-910F-EA1AB89F7334}" type="presParOf" srcId="{62A26199-710E-43A9-BC28-D04C151664EF}" destId="{386845AC-0FF8-4A5D-9CFE-7A8FB7F8F42A}" srcOrd="0" destOrd="0" presId="urn:microsoft.com/office/officeart/2018/2/layout/IconLabelList"/>
    <dgm:cxn modelId="{5EF55ADA-3362-4B61-9BC6-0E109564BC12}" type="presParOf" srcId="{62A26199-710E-43A9-BC28-D04C151664EF}" destId="{36725D99-EB10-491E-9678-0C4A8E7F5F12}" srcOrd="1" destOrd="0" presId="urn:microsoft.com/office/officeart/2018/2/layout/IconLabelList"/>
    <dgm:cxn modelId="{24B2C16B-1F47-4DDC-A7BE-2C0CCE569FA8}" type="presParOf" srcId="{62A26199-710E-43A9-BC28-D04C151664EF}" destId="{92A9AB69-B508-43B1-BFC1-FC605F9608AF}" srcOrd="2" destOrd="0" presId="urn:microsoft.com/office/officeart/2018/2/layout/IconLabelList"/>
    <dgm:cxn modelId="{D4EEB336-D292-4961-BF51-EC66E38A245A}" type="presParOf" srcId="{23526369-42AE-48DD-83F0-52E11FB976E3}" destId="{DBB3C533-0CED-48D0-A992-69CA3528038C}" srcOrd="5" destOrd="0" presId="urn:microsoft.com/office/officeart/2018/2/layout/IconLabelList"/>
    <dgm:cxn modelId="{0439926B-921A-43C8-83F2-5125E07FDE58}" type="presParOf" srcId="{23526369-42AE-48DD-83F0-52E11FB976E3}" destId="{11D77140-2707-4391-977B-A5EC9D4B9EAC}" srcOrd="6" destOrd="0" presId="urn:microsoft.com/office/officeart/2018/2/layout/IconLabelList"/>
    <dgm:cxn modelId="{97804FBD-86BA-49B2-9FAA-C259ADA2935D}" type="presParOf" srcId="{11D77140-2707-4391-977B-A5EC9D4B9EAC}" destId="{00E6C1BA-B85C-4A43-B381-3A6E922986D9}" srcOrd="0" destOrd="0" presId="urn:microsoft.com/office/officeart/2018/2/layout/IconLabelList"/>
    <dgm:cxn modelId="{C0149A12-CB20-499F-A2FE-EA223C527511}" type="presParOf" srcId="{11D77140-2707-4391-977B-A5EC9D4B9EAC}" destId="{A895FF2B-17B3-440E-83E9-5F4369D5AA7A}" srcOrd="1" destOrd="0" presId="urn:microsoft.com/office/officeart/2018/2/layout/IconLabelList"/>
    <dgm:cxn modelId="{47D32972-0391-4F32-B2FE-3406786E941E}" type="presParOf" srcId="{11D77140-2707-4391-977B-A5EC9D4B9EAC}" destId="{9E89D16D-5834-4D31-9F0E-A25F9378FF21}" srcOrd="2" destOrd="0" presId="urn:microsoft.com/office/officeart/2018/2/layout/IconLabelList"/>
    <dgm:cxn modelId="{C5B99A98-25A0-4DDF-BFAB-70BEFBCF5434}" type="presParOf" srcId="{23526369-42AE-48DD-83F0-52E11FB976E3}" destId="{65963DCD-58E3-48DE-87EF-A03450DC796E}" srcOrd="7" destOrd="0" presId="urn:microsoft.com/office/officeart/2018/2/layout/IconLabelList"/>
    <dgm:cxn modelId="{98121728-CF04-4AB1-B20A-C6EF65DAD5C6}" type="presParOf" srcId="{23526369-42AE-48DD-83F0-52E11FB976E3}" destId="{BE09D10E-4744-4FC3-A6D5-D03B1E6802C1}" srcOrd="8" destOrd="0" presId="urn:microsoft.com/office/officeart/2018/2/layout/IconLabelList"/>
    <dgm:cxn modelId="{D7C605A5-9094-4CF4-9A63-3C972BF1FCA7}" type="presParOf" srcId="{BE09D10E-4744-4FC3-A6D5-D03B1E6802C1}" destId="{4D567302-2E1C-4992-AB31-9982E4BF596B}" srcOrd="0" destOrd="0" presId="urn:microsoft.com/office/officeart/2018/2/layout/IconLabelList"/>
    <dgm:cxn modelId="{E9D6B4E8-51A3-43B3-B948-4D23B31B9909}" type="presParOf" srcId="{BE09D10E-4744-4FC3-A6D5-D03B1E6802C1}" destId="{BAD90880-9F9F-4D3D-8D93-7372871DF4AD}" srcOrd="1" destOrd="0" presId="urn:microsoft.com/office/officeart/2018/2/layout/IconLabelList"/>
    <dgm:cxn modelId="{0861E9E4-61F3-4308-8957-D3FF5A68C5BD}" type="presParOf" srcId="{BE09D10E-4744-4FC3-A6D5-D03B1E6802C1}" destId="{7B779E14-08DA-4511-9545-524931A6FB98}" srcOrd="2" destOrd="0" presId="urn:microsoft.com/office/officeart/2018/2/layout/Icon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EBD039-2B92-40CB-A167-1888957124A8}"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F6212DF2-72C3-4095-BB87-ED19389A4C69}">
      <dgm:prSet phldrT="[Text]"/>
      <dgm:spPr>
        <a:solidFill>
          <a:srgbClr val="CCECFF"/>
        </a:solidFill>
      </dgm:spPr>
      <dgm:t>
        <a:bodyPr/>
        <a:lstStyle/>
        <a:p>
          <a:r>
            <a:rPr lang="en-US" dirty="0">
              <a:latin typeface="Calibri" panose="020F0502020204030204" pitchFamily="34" charset="0"/>
              <a:cs typeface="Calibri" panose="020F0502020204030204" pitchFamily="34" charset="0"/>
            </a:rPr>
            <a:t>2-Way SMS (Appt reminders)</a:t>
          </a:r>
        </a:p>
      </dgm:t>
    </dgm:pt>
    <dgm:pt modelId="{721B35B3-A284-4050-9C11-12156A3D487B}" type="parTrans" cxnId="{6C3FEB49-00E4-43C8-8E7C-CA26627810B4}">
      <dgm:prSet/>
      <dgm:spPr/>
      <dgm:t>
        <a:bodyPr/>
        <a:lstStyle/>
        <a:p>
          <a:endParaRPr lang="en-US"/>
        </a:p>
      </dgm:t>
    </dgm:pt>
    <dgm:pt modelId="{733BF9E9-574C-407A-AD15-1E4C36E2390B}" type="sibTrans" cxnId="{6C3FEB49-00E4-43C8-8E7C-CA26627810B4}">
      <dgm:prSet/>
      <dgm:spPr/>
      <dgm:t>
        <a:bodyPr/>
        <a:lstStyle/>
        <a:p>
          <a:endParaRPr lang="en-US"/>
        </a:p>
      </dgm:t>
    </dgm:pt>
    <dgm:pt modelId="{CE5D62DB-0DAF-4F42-A987-4A3261B8C543}">
      <dgm:prSet phldrT="[Text]" custT="1"/>
      <dgm:spPr/>
      <dgm:t>
        <a:bodyPr/>
        <a:lstStyle/>
        <a:p>
          <a:r>
            <a:rPr lang="en-US" sz="1800" dirty="0">
              <a:solidFill>
                <a:schemeClr val="tx2">
                  <a:lumMod val="50000"/>
                </a:schemeClr>
              </a:solidFill>
              <a:latin typeface="Calibri" panose="020F0502020204030204" pitchFamily="34" charset="0"/>
              <a:cs typeface="Calibri" panose="020F0502020204030204" pitchFamily="34" charset="0"/>
            </a:rPr>
            <a:t>Secure Messaging Delivery</a:t>
          </a:r>
        </a:p>
      </dgm:t>
    </dgm:pt>
    <dgm:pt modelId="{47ED0286-20EE-4AB5-9805-37FA74907434}" type="parTrans" cxnId="{4913BBEF-534A-432E-A5DD-CF888BB07B58}">
      <dgm:prSet/>
      <dgm:spPr/>
      <dgm:t>
        <a:bodyPr/>
        <a:lstStyle/>
        <a:p>
          <a:endParaRPr lang="en-US"/>
        </a:p>
      </dgm:t>
    </dgm:pt>
    <dgm:pt modelId="{17BF91F6-D865-493B-AB43-9C7CFFDE7E25}" type="sibTrans" cxnId="{4913BBEF-534A-432E-A5DD-CF888BB07B58}">
      <dgm:prSet/>
      <dgm:spPr/>
      <dgm:t>
        <a:bodyPr/>
        <a:lstStyle/>
        <a:p>
          <a:endParaRPr lang="en-US"/>
        </a:p>
      </dgm:t>
    </dgm:pt>
    <dgm:pt modelId="{C97564E4-AFAD-41EA-8F4C-7317753152BE}">
      <dgm:prSet phldrT="[Text]"/>
      <dgm:spPr/>
      <dgm:t>
        <a:bodyPr/>
        <a:lstStyle/>
        <a:p>
          <a:r>
            <a:rPr lang="en-US" dirty="0">
              <a:latin typeface="Calibri" panose="020F0502020204030204" pitchFamily="34" charset="0"/>
              <a:cs typeface="Calibri" panose="020F0502020204030204" pitchFamily="34" charset="0"/>
            </a:rPr>
            <a:t>Capture Client Data</a:t>
          </a:r>
        </a:p>
      </dgm:t>
    </dgm:pt>
    <dgm:pt modelId="{05EFCD50-DDEF-4E89-9061-25A91C950BB7}" type="sibTrans" cxnId="{69CB172E-494A-4EE4-A39D-370BDA7DAE38}">
      <dgm:prSet/>
      <dgm:spPr/>
      <dgm:t>
        <a:bodyPr/>
        <a:lstStyle/>
        <a:p>
          <a:endParaRPr lang="en-US"/>
        </a:p>
      </dgm:t>
    </dgm:pt>
    <dgm:pt modelId="{9B5D6DCC-0B12-48C2-A0F1-688CFE643BEB}" type="parTrans" cxnId="{69CB172E-494A-4EE4-A39D-370BDA7DAE38}">
      <dgm:prSet/>
      <dgm:spPr/>
      <dgm:t>
        <a:bodyPr/>
        <a:lstStyle/>
        <a:p>
          <a:endParaRPr lang="en-US"/>
        </a:p>
      </dgm:t>
    </dgm:pt>
    <dgm:pt modelId="{C359D1BD-A6DF-4054-A995-B6F0E6551CFC}">
      <dgm:prSet phldrT="[Text]"/>
      <dgm:spPr/>
      <dgm:t>
        <a:bodyPr/>
        <a:lstStyle/>
        <a:p>
          <a:r>
            <a:rPr lang="en-US" dirty="0">
              <a:latin typeface="Calibri" panose="020F0502020204030204" pitchFamily="34" charset="0"/>
              <a:cs typeface="Calibri" panose="020F0502020204030204" pitchFamily="34" charset="0"/>
            </a:rPr>
            <a:t>Send or Receive via </a:t>
          </a:r>
          <a:r>
            <a:rPr lang="en-US" dirty="0" err="1">
              <a:latin typeface="Calibri" panose="020F0502020204030204" pitchFamily="34" charset="0"/>
              <a:cs typeface="Calibri" panose="020F0502020204030204" pitchFamily="34" charset="0"/>
            </a:rPr>
            <a:t>ReferralNet</a:t>
          </a:r>
          <a:r>
            <a:rPr lang="en-US" dirty="0">
              <a:latin typeface="Calibri" panose="020F0502020204030204" pitchFamily="34" charset="0"/>
              <a:cs typeface="Calibri" panose="020F0502020204030204" pitchFamily="34" charset="0"/>
            </a:rPr>
            <a:t> Secure Messaging</a:t>
          </a:r>
        </a:p>
      </dgm:t>
    </dgm:pt>
    <dgm:pt modelId="{7101BA3D-F256-4961-92AE-29DD51E819ED}" type="sibTrans" cxnId="{02A8D03E-2AD9-4B87-823C-71413F8EBD60}">
      <dgm:prSet/>
      <dgm:spPr/>
      <dgm:t>
        <a:bodyPr/>
        <a:lstStyle/>
        <a:p>
          <a:endParaRPr lang="en-US"/>
        </a:p>
      </dgm:t>
    </dgm:pt>
    <dgm:pt modelId="{90F69EF6-E618-46F7-B563-7B2E21E42A50}" type="parTrans" cxnId="{02A8D03E-2AD9-4B87-823C-71413F8EBD60}">
      <dgm:prSet/>
      <dgm:spPr/>
      <dgm:t>
        <a:bodyPr/>
        <a:lstStyle/>
        <a:p>
          <a:endParaRPr lang="en-US"/>
        </a:p>
      </dgm:t>
    </dgm:pt>
    <dgm:pt modelId="{5F4AF20F-7E7F-46C5-9142-D1DBC20B0C49}">
      <dgm:prSet phldrT="[Text]"/>
      <dgm:spPr>
        <a:solidFill>
          <a:srgbClr val="CCECFF"/>
        </a:solidFill>
      </dgm:spPr>
      <dgm:t>
        <a:bodyPr/>
        <a:lstStyle/>
        <a:p>
          <a:r>
            <a:rPr lang="en-US" dirty="0">
              <a:latin typeface="Calibri" panose="020F0502020204030204" pitchFamily="34" charset="0"/>
              <a:cs typeface="Calibri" panose="020F0502020204030204" pitchFamily="34" charset="0"/>
            </a:rPr>
            <a:t>Rostering and Appointments</a:t>
          </a:r>
        </a:p>
      </dgm:t>
    </dgm:pt>
    <dgm:pt modelId="{6217928D-AFEE-44DF-B84E-A1E851E4DEC8}" type="parTrans" cxnId="{84564273-1E0E-4972-ADF0-4EE0166E888A}">
      <dgm:prSet/>
      <dgm:spPr/>
      <dgm:t>
        <a:bodyPr/>
        <a:lstStyle/>
        <a:p>
          <a:endParaRPr lang="en-US"/>
        </a:p>
      </dgm:t>
    </dgm:pt>
    <dgm:pt modelId="{EE12A9DC-75E4-4053-B09C-4717DE429F4D}" type="sibTrans" cxnId="{84564273-1E0E-4972-ADF0-4EE0166E888A}">
      <dgm:prSet/>
      <dgm:spPr/>
      <dgm:t>
        <a:bodyPr/>
        <a:lstStyle/>
        <a:p>
          <a:endParaRPr lang="en-US"/>
        </a:p>
      </dgm:t>
    </dgm:pt>
    <dgm:pt modelId="{A6028BBD-74BC-4926-AEC7-898BF7345A9C}">
      <dgm:prSet phldrT="[Text]" custT="1"/>
      <dgm:spPr/>
      <dgm:t>
        <a:bodyPr/>
        <a:lstStyle/>
        <a:p>
          <a:r>
            <a:rPr lang="en-US" sz="2000" dirty="0">
              <a:solidFill>
                <a:schemeClr val="tx2">
                  <a:lumMod val="50000"/>
                </a:schemeClr>
              </a:solidFill>
              <a:latin typeface="Calibri" panose="020F0502020204030204" pitchFamily="34" charset="0"/>
              <a:cs typeface="Calibri" panose="020F0502020204030204" pitchFamily="34" charset="0"/>
            </a:rPr>
            <a:t>Patient Administration</a:t>
          </a:r>
          <a:endParaRPr lang="en-US" sz="600" dirty="0">
            <a:solidFill>
              <a:schemeClr val="tx2">
                <a:lumMod val="50000"/>
              </a:schemeClr>
            </a:solidFill>
            <a:latin typeface="Calibri" panose="020F0502020204030204" pitchFamily="34" charset="0"/>
            <a:cs typeface="Calibri" panose="020F0502020204030204" pitchFamily="34" charset="0"/>
          </a:endParaRPr>
        </a:p>
      </dgm:t>
    </dgm:pt>
    <dgm:pt modelId="{896F3A6C-E866-41EC-B718-42EBB25EB79B}" type="sibTrans" cxnId="{A7FF536B-CFDF-495F-8402-D76409A1EA70}">
      <dgm:prSet/>
      <dgm:spPr/>
      <dgm:t>
        <a:bodyPr/>
        <a:lstStyle/>
        <a:p>
          <a:endParaRPr lang="en-US"/>
        </a:p>
      </dgm:t>
    </dgm:pt>
    <dgm:pt modelId="{79E3780F-56A6-40A0-A080-4422867B7C0D}" type="parTrans" cxnId="{A7FF536B-CFDF-495F-8402-D76409A1EA70}">
      <dgm:prSet/>
      <dgm:spPr/>
      <dgm:t>
        <a:bodyPr/>
        <a:lstStyle/>
        <a:p>
          <a:endParaRPr lang="en-US"/>
        </a:p>
      </dgm:t>
    </dgm:pt>
    <dgm:pt modelId="{A36282F9-4ACA-4063-90C8-A30ADADC983E}">
      <dgm:prSet phldrT="[Text]" custT="1"/>
      <dgm:spPr/>
      <dgm:t>
        <a:bodyPr/>
        <a:lstStyle/>
        <a:p>
          <a:r>
            <a:rPr lang="en-US" sz="1800" dirty="0">
              <a:solidFill>
                <a:schemeClr val="tx2">
                  <a:lumMod val="50000"/>
                </a:schemeClr>
              </a:solidFill>
              <a:latin typeface="Calibri" panose="020F0502020204030204" pitchFamily="34" charset="0"/>
              <a:cs typeface="Calibri" panose="020F0502020204030204" pitchFamily="34" charset="0"/>
            </a:rPr>
            <a:t>Clinical Management</a:t>
          </a:r>
        </a:p>
      </dgm:t>
    </dgm:pt>
    <dgm:pt modelId="{DF4A8B57-7197-4FB6-B6D4-6730C40FE2E6}" type="sibTrans" cxnId="{4F8D4AA2-AEA7-41B3-AD27-53CD849DCBCE}">
      <dgm:prSet/>
      <dgm:spPr/>
      <dgm:t>
        <a:bodyPr/>
        <a:lstStyle/>
        <a:p>
          <a:endParaRPr lang="en-US"/>
        </a:p>
      </dgm:t>
    </dgm:pt>
    <dgm:pt modelId="{5085A9A7-D3D5-4691-B6AD-9D460244C984}" type="parTrans" cxnId="{4F8D4AA2-AEA7-41B3-AD27-53CD849DCBCE}">
      <dgm:prSet/>
      <dgm:spPr/>
      <dgm:t>
        <a:bodyPr/>
        <a:lstStyle/>
        <a:p>
          <a:endParaRPr lang="en-US"/>
        </a:p>
      </dgm:t>
    </dgm:pt>
    <dgm:pt modelId="{9C75652E-08D3-481B-A647-BCFCF9446E7C}">
      <dgm:prSet phldrT="[Text]"/>
      <dgm:spPr/>
      <dgm:t>
        <a:bodyPr/>
        <a:lstStyle/>
        <a:p>
          <a:r>
            <a:rPr lang="en-US" dirty="0">
              <a:latin typeface="Calibri" panose="020F0502020204030204" pitchFamily="34" charset="0"/>
              <a:cs typeface="Calibri" panose="020F0502020204030204" pitchFamily="34" charset="0"/>
            </a:rPr>
            <a:t>Store unlimited documents scanned, images &amp; referrals</a:t>
          </a:r>
        </a:p>
      </dgm:t>
    </dgm:pt>
    <dgm:pt modelId="{189FFC48-60DE-4076-B541-1EB93AA2AEE1}" type="parTrans" cxnId="{41F8C752-6E92-425A-B79C-E6B439AEE0B9}">
      <dgm:prSet/>
      <dgm:spPr/>
      <dgm:t>
        <a:bodyPr/>
        <a:lstStyle/>
        <a:p>
          <a:endParaRPr lang="en-US"/>
        </a:p>
      </dgm:t>
    </dgm:pt>
    <dgm:pt modelId="{66D7DCBC-0E89-469A-B804-450025F46F26}" type="sibTrans" cxnId="{41F8C752-6E92-425A-B79C-E6B439AEE0B9}">
      <dgm:prSet/>
      <dgm:spPr/>
      <dgm:t>
        <a:bodyPr/>
        <a:lstStyle/>
        <a:p>
          <a:endParaRPr lang="en-US"/>
        </a:p>
      </dgm:t>
    </dgm:pt>
    <dgm:pt modelId="{3A6DA0A4-4D9B-4B5E-A172-BE3943A33227}">
      <dgm:prSet phldrT="[Text]"/>
      <dgm:spPr>
        <a:solidFill>
          <a:srgbClr val="CCECFF"/>
        </a:solidFill>
      </dgm:spPr>
      <dgm:t>
        <a:bodyPr/>
        <a:lstStyle/>
        <a:p>
          <a:r>
            <a:rPr lang="en-US" dirty="0">
              <a:latin typeface="Calibri" panose="020F0502020204030204" pitchFamily="34" charset="0"/>
              <a:cs typeface="Calibri" panose="020F0502020204030204" pitchFamily="34" charset="0"/>
            </a:rPr>
            <a:t>Outcome Measure</a:t>
          </a:r>
        </a:p>
        <a:p>
          <a:r>
            <a:rPr lang="en-US" dirty="0">
              <a:latin typeface="Calibri" panose="020F0502020204030204" pitchFamily="34" charset="0"/>
              <a:cs typeface="Calibri" panose="020F0502020204030204" pitchFamily="34" charset="0"/>
            </a:rPr>
            <a:t>Episode Of Care</a:t>
          </a:r>
        </a:p>
        <a:p>
          <a:r>
            <a:rPr lang="en-US" dirty="0">
              <a:latin typeface="Calibri" panose="020F0502020204030204" pitchFamily="34" charset="0"/>
              <a:cs typeface="Calibri" panose="020F0502020204030204" pitchFamily="34" charset="0"/>
            </a:rPr>
            <a:t>Encounter</a:t>
          </a:r>
        </a:p>
      </dgm:t>
    </dgm:pt>
    <dgm:pt modelId="{88C74B86-A638-4BD8-9B54-13B813576FED}" type="parTrans" cxnId="{0828B41F-C66F-4CB0-8485-06FB5CCB127E}">
      <dgm:prSet/>
      <dgm:spPr/>
      <dgm:t>
        <a:bodyPr/>
        <a:lstStyle/>
        <a:p>
          <a:endParaRPr lang="en-US"/>
        </a:p>
      </dgm:t>
    </dgm:pt>
    <dgm:pt modelId="{7696394A-6205-40FF-B5CA-B2F075386B84}" type="sibTrans" cxnId="{0828B41F-C66F-4CB0-8485-06FB5CCB127E}">
      <dgm:prSet/>
      <dgm:spPr/>
      <dgm:t>
        <a:bodyPr/>
        <a:lstStyle/>
        <a:p>
          <a:endParaRPr lang="en-US"/>
        </a:p>
      </dgm:t>
    </dgm:pt>
    <dgm:pt modelId="{76D8CA6F-44CD-4C6A-941D-9EE7BDE95DA1}">
      <dgm:prSet phldrT="[Text]"/>
      <dgm:spPr>
        <a:solidFill>
          <a:srgbClr val="CCECFF"/>
        </a:solidFill>
      </dgm:spPr>
      <dgm:t>
        <a:bodyPr/>
        <a:lstStyle/>
        <a:p>
          <a:r>
            <a:rPr lang="en-US" dirty="0">
              <a:latin typeface="Calibri" panose="020F0502020204030204" pitchFamily="34" charset="0"/>
              <a:cs typeface="Calibri" panose="020F0502020204030204" pitchFamily="34" charset="0"/>
            </a:rPr>
            <a:t>Upload and View My Health Record</a:t>
          </a:r>
        </a:p>
      </dgm:t>
    </dgm:pt>
    <dgm:pt modelId="{861A631E-1A02-470B-9491-F950767249AA}" type="parTrans" cxnId="{A89D86D7-0EDC-4F55-8DDD-1D56512DF6B4}">
      <dgm:prSet/>
      <dgm:spPr/>
      <dgm:t>
        <a:bodyPr/>
        <a:lstStyle/>
        <a:p>
          <a:endParaRPr lang="en-US"/>
        </a:p>
      </dgm:t>
    </dgm:pt>
    <dgm:pt modelId="{4AE65BC4-F989-4FCE-A6AE-FD29D7B85193}" type="sibTrans" cxnId="{A89D86D7-0EDC-4F55-8DDD-1D56512DF6B4}">
      <dgm:prSet/>
      <dgm:spPr/>
      <dgm:t>
        <a:bodyPr/>
        <a:lstStyle/>
        <a:p>
          <a:endParaRPr lang="en-US"/>
        </a:p>
      </dgm:t>
    </dgm:pt>
    <dgm:pt modelId="{F37D3028-AD7D-4B38-B702-4E9000E4E34B}">
      <dgm:prSet phldrT="[Text]"/>
      <dgm:spPr/>
      <dgm:t>
        <a:bodyPr/>
        <a:lstStyle/>
        <a:p>
          <a:r>
            <a:rPr lang="en-US" dirty="0">
              <a:latin typeface="Calibri" panose="020F0502020204030204" pitchFamily="34" charset="0"/>
              <a:cs typeface="Calibri" panose="020F0502020204030204" pitchFamily="34" charset="0"/>
            </a:rPr>
            <a:t>Customize clinical Template </a:t>
          </a:r>
        </a:p>
      </dgm:t>
    </dgm:pt>
    <dgm:pt modelId="{3B82FB3B-BD09-44AD-965D-EFEC2D828675}" type="sibTrans" cxnId="{BA769CFA-4153-4BF2-AEE5-40203C29A301}">
      <dgm:prSet/>
      <dgm:spPr/>
      <dgm:t>
        <a:bodyPr/>
        <a:lstStyle/>
        <a:p>
          <a:endParaRPr lang="en-US"/>
        </a:p>
      </dgm:t>
    </dgm:pt>
    <dgm:pt modelId="{554B195A-D24F-47A1-9388-1328655E4C52}" type="parTrans" cxnId="{BA769CFA-4153-4BF2-AEE5-40203C29A301}">
      <dgm:prSet/>
      <dgm:spPr/>
      <dgm:t>
        <a:bodyPr/>
        <a:lstStyle/>
        <a:p>
          <a:endParaRPr lang="en-US"/>
        </a:p>
      </dgm:t>
    </dgm:pt>
    <dgm:pt modelId="{5750B953-BD97-4EF6-8934-B725427E55FB}" type="pres">
      <dgm:prSet presAssocID="{7FEBD039-2B92-40CB-A167-1888957124A8}" presName="theList" presStyleCnt="0">
        <dgm:presLayoutVars>
          <dgm:dir/>
          <dgm:animLvl val="lvl"/>
          <dgm:resizeHandles val="exact"/>
        </dgm:presLayoutVars>
      </dgm:prSet>
      <dgm:spPr/>
    </dgm:pt>
    <dgm:pt modelId="{E294EA36-2F9F-412B-9D9B-52132FC11ABC}" type="pres">
      <dgm:prSet presAssocID="{A6028BBD-74BC-4926-AEC7-898BF7345A9C}" presName="compNode" presStyleCnt="0"/>
      <dgm:spPr/>
    </dgm:pt>
    <dgm:pt modelId="{901A72A7-7F4C-4976-8404-57D3578CAC42}" type="pres">
      <dgm:prSet presAssocID="{A6028BBD-74BC-4926-AEC7-898BF7345A9C}" presName="aNode" presStyleLbl="bgShp" presStyleIdx="0" presStyleCnt="3" custScaleX="95615" custLinFactNeighborX="-6787" custLinFactNeighborY="10752"/>
      <dgm:spPr/>
    </dgm:pt>
    <dgm:pt modelId="{AA8A2901-A149-4605-ACBC-6CC910531CF3}" type="pres">
      <dgm:prSet presAssocID="{A6028BBD-74BC-4926-AEC7-898BF7345A9C}" presName="textNode" presStyleLbl="bgShp" presStyleIdx="0" presStyleCnt="3"/>
      <dgm:spPr/>
    </dgm:pt>
    <dgm:pt modelId="{C250C14A-C290-44CF-B82D-36B13A8D9080}" type="pres">
      <dgm:prSet presAssocID="{A6028BBD-74BC-4926-AEC7-898BF7345A9C}" presName="compChildNode" presStyleCnt="0"/>
      <dgm:spPr/>
    </dgm:pt>
    <dgm:pt modelId="{36043E8C-03EC-489D-8319-5BDF4FE4167B}" type="pres">
      <dgm:prSet presAssocID="{A6028BBD-74BC-4926-AEC7-898BF7345A9C}" presName="theInnerList" presStyleCnt="0"/>
      <dgm:spPr/>
    </dgm:pt>
    <dgm:pt modelId="{DAD378B2-3F42-4D24-8F28-8452175B5E54}" type="pres">
      <dgm:prSet presAssocID="{C97564E4-AFAD-41EA-8F4C-7317753152BE}" presName="childNode" presStyleLbl="node1" presStyleIdx="0" presStyleCnt="8">
        <dgm:presLayoutVars>
          <dgm:bulletEnabled val="1"/>
        </dgm:presLayoutVars>
      </dgm:prSet>
      <dgm:spPr/>
    </dgm:pt>
    <dgm:pt modelId="{0FD91EB0-7D27-4B58-9E8A-23A566826075}" type="pres">
      <dgm:prSet presAssocID="{C97564E4-AFAD-41EA-8F4C-7317753152BE}" presName="aSpace2" presStyleCnt="0"/>
      <dgm:spPr/>
    </dgm:pt>
    <dgm:pt modelId="{5AAC0F60-DCF3-453D-85B3-22E044D0611D}" type="pres">
      <dgm:prSet presAssocID="{5F4AF20F-7E7F-46C5-9142-D1DBC20B0C49}" presName="childNode" presStyleLbl="node1" presStyleIdx="1" presStyleCnt="8">
        <dgm:presLayoutVars>
          <dgm:bulletEnabled val="1"/>
        </dgm:presLayoutVars>
      </dgm:prSet>
      <dgm:spPr/>
    </dgm:pt>
    <dgm:pt modelId="{96CDC39F-C610-4A8D-A7E9-814EBB86DFBB}" type="pres">
      <dgm:prSet presAssocID="{5F4AF20F-7E7F-46C5-9142-D1DBC20B0C49}" presName="aSpace2" presStyleCnt="0"/>
      <dgm:spPr/>
    </dgm:pt>
    <dgm:pt modelId="{6A68E9FE-CC64-4536-84C5-58BECAE0CA90}" type="pres">
      <dgm:prSet presAssocID="{F6212DF2-72C3-4095-BB87-ED19389A4C69}" presName="childNode" presStyleLbl="node1" presStyleIdx="2" presStyleCnt="8">
        <dgm:presLayoutVars>
          <dgm:bulletEnabled val="1"/>
        </dgm:presLayoutVars>
      </dgm:prSet>
      <dgm:spPr/>
    </dgm:pt>
    <dgm:pt modelId="{5A0EE3A3-D896-44FF-93C5-E70B6F976F22}" type="pres">
      <dgm:prSet presAssocID="{A6028BBD-74BC-4926-AEC7-898BF7345A9C}" presName="aSpace" presStyleCnt="0"/>
      <dgm:spPr/>
    </dgm:pt>
    <dgm:pt modelId="{C5378586-7BA9-4E10-9037-9FE36F8D23B2}" type="pres">
      <dgm:prSet presAssocID="{A36282F9-4ACA-4063-90C8-A30ADADC983E}" presName="compNode" presStyleCnt="0"/>
      <dgm:spPr/>
    </dgm:pt>
    <dgm:pt modelId="{F698A2CD-6960-4B0B-A160-DD5C80B66C1A}" type="pres">
      <dgm:prSet presAssocID="{A36282F9-4ACA-4063-90C8-A30ADADC983E}" presName="aNode" presStyleLbl="bgShp" presStyleIdx="1" presStyleCnt="3" custLinFactNeighborX="-128"/>
      <dgm:spPr/>
    </dgm:pt>
    <dgm:pt modelId="{A7416745-1134-4E14-9D09-650C44FA2FD9}" type="pres">
      <dgm:prSet presAssocID="{A36282F9-4ACA-4063-90C8-A30ADADC983E}" presName="textNode" presStyleLbl="bgShp" presStyleIdx="1" presStyleCnt="3"/>
      <dgm:spPr/>
    </dgm:pt>
    <dgm:pt modelId="{93C86A87-5965-4F80-ADD6-552B42885350}" type="pres">
      <dgm:prSet presAssocID="{A36282F9-4ACA-4063-90C8-A30ADADC983E}" presName="compChildNode" presStyleCnt="0"/>
      <dgm:spPr/>
    </dgm:pt>
    <dgm:pt modelId="{4DD4BB04-FAAB-448C-8130-068F715DA3B2}" type="pres">
      <dgm:prSet presAssocID="{A36282F9-4ACA-4063-90C8-A30ADADC983E}" presName="theInnerList" presStyleCnt="0"/>
      <dgm:spPr/>
    </dgm:pt>
    <dgm:pt modelId="{3D69057C-1E3A-4F1C-9779-AE95AF537291}" type="pres">
      <dgm:prSet presAssocID="{F37D3028-AD7D-4B38-B702-4E9000E4E34B}" presName="childNode" presStyleLbl="node1" presStyleIdx="3" presStyleCnt="8">
        <dgm:presLayoutVars>
          <dgm:bulletEnabled val="1"/>
        </dgm:presLayoutVars>
      </dgm:prSet>
      <dgm:spPr/>
    </dgm:pt>
    <dgm:pt modelId="{CEC88746-BBF6-4A94-A9D3-14BD8E5D86FA}" type="pres">
      <dgm:prSet presAssocID="{F37D3028-AD7D-4B38-B702-4E9000E4E34B}" presName="aSpace2" presStyleCnt="0"/>
      <dgm:spPr/>
    </dgm:pt>
    <dgm:pt modelId="{1EAC234C-231C-4F4E-97D3-662916F9BF68}" type="pres">
      <dgm:prSet presAssocID="{9C75652E-08D3-481B-A647-BCFCF9446E7C}" presName="childNode" presStyleLbl="node1" presStyleIdx="4" presStyleCnt="8">
        <dgm:presLayoutVars>
          <dgm:bulletEnabled val="1"/>
        </dgm:presLayoutVars>
      </dgm:prSet>
      <dgm:spPr/>
    </dgm:pt>
    <dgm:pt modelId="{25D3992B-90BC-4A8C-877C-2F955651869A}" type="pres">
      <dgm:prSet presAssocID="{9C75652E-08D3-481B-A647-BCFCF9446E7C}" presName="aSpace2" presStyleCnt="0"/>
      <dgm:spPr/>
    </dgm:pt>
    <dgm:pt modelId="{F6379C78-9974-4F92-BC22-6E27F398080A}" type="pres">
      <dgm:prSet presAssocID="{3A6DA0A4-4D9B-4B5E-A172-BE3943A33227}" presName="childNode" presStyleLbl="node1" presStyleIdx="5" presStyleCnt="8">
        <dgm:presLayoutVars>
          <dgm:bulletEnabled val="1"/>
        </dgm:presLayoutVars>
      </dgm:prSet>
      <dgm:spPr/>
    </dgm:pt>
    <dgm:pt modelId="{18098297-C4EC-44F6-B2DF-529304EEF3D1}" type="pres">
      <dgm:prSet presAssocID="{3A6DA0A4-4D9B-4B5E-A172-BE3943A33227}" presName="aSpace2" presStyleCnt="0"/>
      <dgm:spPr/>
    </dgm:pt>
    <dgm:pt modelId="{8B0E7C01-4F60-4BC8-8ACA-A3FAD6E57290}" type="pres">
      <dgm:prSet presAssocID="{76D8CA6F-44CD-4C6A-941D-9EE7BDE95DA1}" presName="childNode" presStyleLbl="node1" presStyleIdx="6" presStyleCnt="8">
        <dgm:presLayoutVars>
          <dgm:bulletEnabled val="1"/>
        </dgm:presLayoutVars>
      </dgm:prSet>
      <dgm:spPr/>
    </dgm:pt>
    <dgm:pt modelId="{BB743CA6-7932-4EB7-95B4-9FF7DC7996BA}" type="pres">
      <dgm:prSet presAssocID="{A36282F9-4ACA-4063-90C8-A30ADADC983E}" presName="aSpace" presStyleCnt="0"/>
      <dgm:spPr/>
    </dgm:pt>
    <dgm:pt modelId="{ED3FBB71-CCC1-4E3A-AE33-CA9F5B8FBD75}" type="pres">
      <dgm:prSet presAssocID="{CE5D62DB-0DAF-4F42-A987-4A3261B8C543}" presName="compNode" presStyleCnt="0"/>
      <dgm:spPr/>
    </dgm:pt>
    <dgm:pt modelId="{6CF02811-CBCD-40DF-9353-48F023C809FA}" type="pres">
      <dgm:prSet presAssocID="{CE5D62DB-0DAF-4F42-A987-4A3261B8C543}" presName="aNode" presStyleLbl="bgShp" presStyleIdx="2" presStyleCnt="3" custLinFactNeighborX="-2891" custLinFactNeighborY="1004"/>
      <dgm:spPr/>
    </dgm:pt>
    <dgm:pt modelId="{555A5D3A-1072-4031-9A69-8BD26B93FE3F}" type="pres">
      <dgm:prSet presAssocID="{CE5D62DB-0DAF-4F42-A987-4A3261B8C543}" presName="textNode" presStyleLbl="bgShp" presStyleIdx="2" presStyleCnt="3"/>
      <dgm:spPr/>
    </dgm:pt>
    <dgm:pt modelId="{406055B8-9C6B-45C2-B594-1B9359B0B7AA}" type="pres">
      <dgm:prSet presAssocID="{CE5D62DB-0DAF-4F42-A987-4A3261B8C543}" presName="compChildNode" presStyleCnt="0"/>
      <dgm:spPr/>
    </dgm:pt>
    <dgm:pt modelId="{A0082D7A-2F4D-4D2E-BE4E-07171FCE15C8}" type="pres">
      <dgm:prSet presAssocID="{CE5D62DB-0DAF-4F42-A987-4A3261B8C543}" presName="theInnerList" presStyleCnt="0"/>
      <dgm:spPr/>
    </dgm:pt>
    <dgm:pt modelId="{5360897D-88E6-482C-BFCC-39B8A45B8D7D}" type="pres">
      <dgm:prSet presAssocID="{C359D1BD-A6DF-4054-A995-B6F0E6551CFC}" presName="childNode" presStyleLbl="node1" presStyleIdx="7" presStyleCnt="8">
        <dgm:presLayoutVars>
          <dgm:bulletEnabled val="1"/>
        </dgm:presLayoutVars>
      </dgm:prSet>
      <dgm:spPr/>
    </dgm:pt>
  </dgm:ptLst>
  <dgm:cxnLst>
    <dgm:cxn modelId="{0828B41F-C66F-4CB0-8485-06FB5CCB127E}" srcId="{A36282F9-4ACA-4063-90C8-A30ADADC983E}" destId="{3A6DA0A4-4D9B-4B5E-A172-BE3943A33227}" srcOrd="2" destOrd="0" parTransId="{88C74B86-A638-4BD8-9B54-13B813576FED}" sibTransId="{7696394A-6205-40FF-B5CA-B2F075386B84}"/>
    <dgm:cxn modelId="{6BBB3528-DCBD-43FB-B22C-349649346123}" type="presOf" srcId="{9C75652E-08D3-481B-A647-BCFCF9446E7C}" destId="{1EAC234C-231C-4F4E-97D3-662916F9BF68}" srcOrd="0" destOrd="0" presId="urn:microsoft.com/office/officeart/2005/8/layout/lProcess2"/>
    <dgm:cxn modelId="{69CB172E-494A-4EE4-A39D-370BDA7DAE38}" srcId="{A6028BBD-74BC-4926-AEC7-898BF7345A9C}" destId="{C97564E4-AFAD-41EA-8F4C-7317753152BE}" srcOrd="0" destOrd="0" parTransId="{9B5D6DCC-0B12-48C2-A0F1-688CFE643BEB}" sibTransId="{05EFCD50-DDEF-4E89-9061-25A91C950BB7}"/>
    <dgm:cxn modelId="{02A8D03E-2AD9-4B87-823C-71413F8EBD60}" srcId="{CE5D62DB-0DAF-4F42-A987-4A3261B8C543}" destId="{C359D1BD-A6DF-4054-A995-B6F0E6551CFC}" srcOrd="0" destOrd="0" parTransId="{90F69EF6-E618-46F7-B563-7B2E21E42A50}" sibTransId="{7101BA3D-F256-4961-92AE-29DD51E819ED}"/>
    <dgm:cxn modelId="{7C1C8663-CAA2-4E5B-B3F7-080A46E5682B}" type="presOf" srcId="{76D8CA6F-44CD-4C6A-941D-9EE7BDE95DA1}" destId="{8B0E7C01-4F60-4BC8-8ACA-A3FAD6E57290}" srcOrd="0" destOrd="0" presId="urn:microsoft.com/office/officeart/2005/8/layout/lProcess2"/>
    <dgm:cxn modelId="{6C3FEB49-00E4-43C8-8E7C-CA26627810B4}" srcId="{A6028BBD-74BC-4926-AEC7-898BF7345A9C}" destId="{F6212DF2-72C3-4095-BB87-ED19389A4C69}" srcOrd="2" destOrd="0" parTransId="{721B35B3-A284-4050-9C11-12156A3D487B}" sibTransId="{733BF9E9-574C-407A-AD15-1E4C36E2390B}"/>
    <dgm:cxn modelId="{5F0AFE69-8CEE-46B5-8090-0C791FADF2E0}" type="presOf" srcId="{CE5D62DB-0DAF-4F42-A987-4A3261B8C543}" destId="{555A5D3A-1072-4031-9A69-8BD26B93FE3F}" srcOrd="1" destOrd="0" presId="urn:microsoft.com/office/officeart/2005/8/layout/lProcess2"/>
    <dgm:cxn modelId="{A7FF536B-CFDF-495F-8402-D76409A1EA70}" srcId="{7FEBD039-2B92-40CB-A167-1888957124A8}" destId="{A6028BBD-74BC-4926-AEC7-898BF7345A9C}" srcOrd="0" destOrd="0" parTransId="{79E3780F-56A6-40A0-A080-4422867B7C0D}" sibTransId="{896F3A6C-E866-41EC-B718-42EBB25EB79B}"/>
    <dgm:cxn modelId="{F3308F51-1AEE-4BA7-A001-D63DBE5435B8}" type="presOf" srcId="{C97564E4-AFAD-41EA-8F4C-7317753152BE}" destId="{DAD378B2-3F42-4D24-8F28-8452175B5E54}" srcOrd="0" destOrd="0" presId="urn:microsoft.com/office/officeart/2005/8/layout/lProcess2"/>
    <dgm:cxn modelId="{41F8C752-6E92-425A-B79C-E6B439AEE0B9}" srcId="{A36282F9-4ACA-4063-90C8-A30ADADC983E}" destId="{9C75652E-08D3-481B-A647-BCFCF9446E7C}" srcOrd="1" destOrd="0" parTransId="{189FFC48-60DE-4076-B541-1EB93AA2AEE1}" sibTransId="{66D7DCBC-0E89-469A-B804-450025F46F26}"/>
    <dgm:cxn modelId="{84564273-1E0E-4972-ADF0-4EE0166E888A}" srcId="{A6028BBD-74BC-4926-AEC7-898BF7345A9C}" destId="{5F4AF20F-7E7F-46C5-9142-D1DBC20B0C49}" srcOrd="1" destOrd="0" parTransId="{6217928D-AFEE-44DF-B84E-A1E851E4DEC8}" sibTransId="{EE12A9DC-75E4-4053-B09C-4717DE429F4D}"/>
    <dgm:cxn modelId="{F6B69875-DC7F-4086-8BE3-90698AA20FCD}" type="presOf" srcId="{A6028BBD-74BC-4926-AEC7-898BF7345A9C}" destId="{901A72A7-7F4C-4976-8404-57D3578CAC42}" srcOrd="0" destOrd="0" presId="urn:microsoft.com/office/officeart/2005/8/layout/lProcess2"/>
    <dgm:cxn modelId="{8573E355-FDDF-4CA1-AD57-BAF2EB36EACE}" type="presOf" srcId="{C359D1BD-A6DF-4054-A995-B6F0E6551CFC}" destId="{5360897D-88E6-482C-BFCC-39B8A45B8D7D}" srcOrd="0" destOrd="0" presId="urn:microsoft.com/office/officeart/2005/8/layout/lProcess2"/>
    <dgm:cxn modelId="{58531588-94A7-4835-9A12-2E7B715E4EDE}" type="presOf" srcId="{A6028BBD-74BC-4926-AEC7-898BF7345A9C}" destId="{AA8A2901-A149-4605-ACBC-6CC910531CF3}" srcOrd="1" destOrd="0" presId="urn:microsoft.com/office/officeart/2005/8/layout/lProcess2"/>
    <dgm:cxn modelId="{8B49D295-A70E-456F-8B05-BA246313681A}" type="presOf" srcId="{CE5D62DB-0DAF-4F42-A987-4A3261B8C543}" destId="{6CF02811-CBCD-40DF-9353-48F023C809FA}" srcOrd="0" destOrd="0" presId="urn:microsoft.com/office/officeart/2005/8/layout/lProcess2"/>
    <dgm:cxn modelId="{9E1BC696-069B-4FEE-83A6-3B79CF366E31}" type="presOf" srcId="{7FEBD039-2B92-40CB-A167-1888957124A8}" destId="{5750B953-BD97-4EF6-8934-B725427E55FB}" srcOrd="0" destOrd="0" presId="urn:microsoft.com/office/officeart/2005/8/layout/lProcess2"/>
    <dgm:cxn modelId="{4F8D4AA2-AEA7-41B3-AD27-53CD849DCBCE}" srcId="{7FEBD039-2B92-40CB-A167-1888957124A8}" destId="{A36282F9-4ACA-4063-90C8-A30ADADC983E}" srcOrd="1" destOrd="0" parTransId="{5085A9A7-D3D5-4691-B6AD-9D460244C984}" sibTransId="{DF4A8B57-7197-4FB6-B6D4-6730C40FE2E6}"/>
    <dgm:cxn modelId="{5D7F22A6-407A-47B8-BE1C-B94889035EB3}" type="presOf" srcId="{F37D3028-AD7D-4B38-B702-4E9000E4E34B}" destId="{3D69057C-1E3A-4F1C-9779-AE95AF537291}" srcOrd="0" destOrd="0" presId="urn:microsoft.com/office/officeart/2005/8/layout/lProcess2"/>
    <dgm:cxn modelId="{DDEFCACF-97EF-406E-9200-5CB6C0770CBD}" type="presOf" srcId="{A36282F9-4ACA-4063-90C8-A30ADADC983E}" destId="{A7416745-1134-4E14-9D09-650C44FA2FD9}" srcOrd="1" destOrd="0" presId="urn:microsoft.com/office/officeart/2005/8/layout/lProcess2"/>
    <dgm:cxn modelId="{821131D4-6613-4F9F-A80E-B84DB3640561}" type="presOf" srcId="{F6212DF2-72C3-4095-BB87-ED19389A4C69}" destId="{6A68E9FE-CC64-4536-84C5-58BECAE0CA90}" srcOrd="0" destOrd="0" presId="urn:microsoft.com/office/officeart/2005/8/layout/lProcess2"/>
    <dgm:cxn modelId="{883F65D5-0829-4853-8018-15E35DE34D9B}" type="presOf" srcId="{A36282F9-4ACA-4063-90C8-A30ADADC983E}" destId="{F698A2CD-6960-4B0B-A160-DD5C80B66C1A}" srcOrd="0" destOrd="0" presId="urn:microsoft.com/office/officeart/2005/8/layout/lProcess2"/>
    <dgm:cxn modelId="{A89D86D7-0EDC-4F55-8DDD-1D56512DF6B4}" srcId="{A36282F9-4ACA-4063-90C8-A30ADADC983E}" destId="{76D8CA6F-44CD-4C6A-941D-9EE7BDE95DA1}" srcOrd="3" destOrd="0" parTransId="{861A631E-1A02-470B-9491-F950767249AA}" sibTransId="{4AE65BC4-F989-4FCE-A6AE-FD29D7B85193}"/>
    <dgm:cxn modelId="{7F2841DB-E745-4493-91E7-5DA39BBDBC4B}" type="presOf" srcId="{3A6DA0A4-4D9B-4B5E-A172-BE3943A33227}" destId="{F6379C78-9974-4F92-BC22-6E27F398080A}" srcOrd="0" destOrd="0" presId="urn:microsoft.com/office/officeart/2005/8/layout/lProcess2"/>
    <dgm:cxn modelId="{394806E2-E310-4026-BE19-8721C4815EFE}" type="presOf" srcId="{5F4AF20F-7E7F-46C5-9142-D1DBC20B0C49}" destId="{5AAC0F60-DCF3-453D-85B3-22E044D0611D}" srcOrd="0" destOrd="0" presId="urn:microsoft.com/office/officeart/2005/8/layout/lProcess2"/>
    <dgm:cxn modelId="{4913BBEF-534A-432E-A5DD-CF888BB07B58}" srcId="{7FEBD039-2B92-40CB-A167-1888957124A8}" destId="{CE5D62DB-0DAF-4F42-A987-4A3261B8C543}" srcOrd="2" destOrd="0" parTransId="{47ED0286-20EE-4AB5-9805-37FA74907434}" sibTransId="{17BF91F6-D865-493B-AB43-9C7CFFDE7E25}"/>
    <dgm:cxn modelId="{BA769CFA-4153-4BF2-AEE5-40203C29A301}" srcId="{A36282F9-4ACA-4063-90C8-A30ADADC983E}" destId="{F37D3028-AD7D-4B38-B702-4E9000E4E34B}" srcOrd="0" destOrd="0" parTransId="{554B195A-D24F-47A1-9388-1328655E4C52}" sibTransId="{3B82FB3B-BD09-44AD-965D-EFEC2D828675}"/>
    <dgm:cxn modelId="{589FF919-A19E-468D-AF66-5DD3CEC5108B}" type="presParOf" srcId="{5750B953-BD97-4EF6-8934-B725427E55FB}" destId="{E294EA36-2F9F-412B-9D9B-52132FC11ABC}" srcOrd="0" destOrd="0" presId="urn:microsoft.com/office/officeart/2005/8/layout/lProcess2"/>
    <dgm:cxn modelId="{8B3A6079-DA33-4E54-AD9C-5F3727781CAF}" type="presParOf" srcId="{E294EA36-2F9F-412B-9D9B-52132FC11ABC}" destId="{901A72A7-7F4C-4976-8404-57D3578CAC42}" srcOrd="0" destOrd="0" presId="urn:microsoft.com/office/officeart/2005/8/layout/lProcess2"/>
    <dgm:cxn modelId="{DF418FF3-48B0-4296-A359-42EA8462931E}" type="presParOf" srcId="{E294EA36-2F9F-412B-9D9B-52132FC11ABC}" destId="{AA8A2901-A149-4605-ACBC-6CC910531CF3}" srcOrd="1" destOrd="0" presId="urn:microsoft.com/office/officeart/2005/8/layout/lProcess2"/>
    <dgm:cxn modelId="{BB8D7BDA-3F47-4B1E-8C99-D2A03ACC2BE6}" type="presParOf" srcId="{E294EA36-2F9F-412B-9D9B-52132FC11ABC}" destId="{C250C14A-C290-44CF-B82D-36B13A8D9080}" srcOrd="2" destOrd="0" presId="urn:microsoft.com/office/officeart/2005/8/layout/lProcess2"/>
    <dgm:cxn modelId="{542DB677-E81C-4CEC-9F16-4CB7484AD395}" type="presParOf" srcId="{C250C14A-C290-44CF-B82D-36B13A8D9080}" destId="{36043E8C-03EC-489D-8319-5BDF4FE4167B}" srcOrd="0" destOrd="0" presId="urn:microsoft.com/office/officeart/2005/8/layout/lProcess2"/>
    <dgm:cxn modelId="{0B7EE294-CDF6-47B2-B1D3-01417EB7C1FD}" type="presParOf" srcId="{36043E8C-03EC-489D-8319-5BDF4FE4167B}" destId="{DAD378B2-3F42-4D24-8F28-8452175B5E54}" srcOrd="0" destOrd="0" presId="urn:microsoft.com/office/officeart/2005/8/layout/lProcess2"/>
    <dgm:cxn modelId="{7B8A1698-0976-4C40-AC31-7D2E7B0434C7}" type="presParOf" srcId="{36043E8C-03EC-489D-8319-5BDF4FE4167B}" destId="{0FD91EB0-7D27-4B58-9E8A-23A566826075}" srcOrd="1" destOrd="0" presId="urn:microsoft.com/office/officeart/2005/8/layout/lProcess2"/>
    <dgm:cxn modelId="{E1CFBB28-C1F5-4ECB-AA40-6AE832147FA0}" type="presParOf" srcId="{36043E8C-03EC-489D-8319-5BDF4FE4167B}" destId="{5AAC0F60-DCF3-453D-85B3-22E044D0611D}" srcOrd="2" destOrd="0" presId="urn:microsoft.com/office/officeart/2005/8/layout/lProcess2"/>
    <dgm:cxn modelId="{87B8872D-62B4-483A-A6CD-B14972074CD9}" type="presParOf" srcId="{36043E8C-03EC-489D-8319-5BDF4FE4167B}" destId="{96CDC39F-C610-4A8D-A7E9-814EBB86DFBB}" srcOrd="3" destOrd="0" presId="urn:microsoft.com/office/officeart/2005/8/layout/lProcess2"/>
    <dgm:cxn modelId="{A12A5C55-A853-4F08-A926-DA5231D52629}" type="presParOf" srcId="{36043E8C-03EC-489D-8319-5BDF4FE4167B}" destId="{6A68E9FE-CC64-4536-84C5-58BECAE0CA90}" srcOrd="4" destOrd="0" presId="urn:microsoft.com/office/officeart/2005/8/layout/lProcess2"/>
    <dgm:cxn modelId="{6399807C-6CCF-413E-B4B2-12E529E358CB}" type="presParOf" srcId="{5750B953-BD97-4EF6-8934-B725427E55FB}" destId="{5A0EE3A3-D896-44FF-93C5-E70B6F976F22}" srcOrd="1" destOrd="0" presId="urn:microsoft.com/office/officeart/2005/8/layout/lProcess2"/>
    <dgm:cxn modelId="{F0A5641F-2B4B-4BEE-B46F-53B01D5EEE07}" type="presParOf" srcId="{5750B953-BD97-4EF6-8934-B725427E55FB}" destId="{C5378586-7BA9-4E10-9037-9FE36F8D23B2}" srcOrd="2" destOrd="0" presId="urn:microsoft.com/office/officeart/2005/8/layout/lProcess2"/>
    <dgm:cxn modelId="{DB3031AC-A0C3-45E9-B93E-6D516B42FBA9}" type="presParOf" srcId="{C5378586-7BA9-4E10-9037-9FE36F8D23B2}" destId="{F698A2CD-6960-4B0B-A160-DD5C80B66C1A}" srcOrd="0" destOrd="0" presId="urn:microsoft.com/office/officeart/2005/8/layout/lProcess2"/>
    <dgm:cxn modelId="{B24EE494-81FA-4E0C-8435-FDE3B2813733}" type="presParOf" srcId="{C5378586-7BA9-4E10-9037-9FE36F8D23B2}" destId="{A7416745-1134-4E14-9D09-650C44FA2FD9}" srcOrd="1" destOrd="0" presId="urn:microsoft.com/office/officeart/2005/8/layout/lProcess2"/>
    <dgm:cxn modelId="{5F44694B-24FE-4C1E-AAA6-967F8F7486E9}" type="presParOf" srcId="{C5378586-7BA9-4E10-9037-9FE36F8D23B2}" destId="{93C86A87-5965-4F80-ADD6-552B42885350}" srcOrd="2" destOrd="0" presId="urn:microsoft.com/office/officeart/2005/8/layout/lProcess2"/>
    <dgm:cxn modelId="{16185F30-F62D-4A81-93BC-B0FA7D604454}" type="presParOf" srcId="{93C86A87-5965-4F80-ADD6-552B42885350}" destId="{4DD4BB04-FAAB-448C-8130-068F715DA3B2}" srcOrd="0" destOrd="0" presId="urn:microsoft.com/office/officeart/2005/8/layout/lProcess2"/>
    <dgm:cxn modelId="{9D72EC5C-411E-40D5-99FF-9B24C5AD7EA3}" type="presParOf" srcId="{4DD4BB04-FAAB-448C-8130-068F715DA3B2}" destId="{3D69057C-1E3A-4F1C-9779-AE95AF537291}" srcOrd="0" destOrd="0" presId="urn:microsoft.com/office/officeart/2005/8/layout/lProcess2"/>
    <dgm:cxn modelId="{4CEC2DC9-AC53-4B59-BF57-536BF38BFA20}" type="presParOf" srcId="{4DD4BB04-FAAB-448C-8130-068F715DA3B2}" destId="{CEC88746-BBF6-4A94-A9D3-14BD8E5D86FA}" srcOrd="1" destOrd="0" presId="urn:microsoft.com/office/officeart/2005/8/layout/lProcess2"/>
    <dgm:cxn modelId="{50D3DADA-18C8-45C2-B04B-1D833E4DE41B}" type="presParOf" srcId="{4DD4BB04-FAAB-448C-8130-068F715DA3B2}" destId="{1EAC234C-231C-4F4E-97D3-662916F9BF68}" srcOrd="2" destOrd="0" presId="urn:microsoft.com/office/officeart/2005/8/layout/lProcess2"/>
    <dgm:cxn modelId="{249102B1-AA8A-4490-9FD3-8619A5BD3639}" type="presParOf" srcId="{4DD4BB04-FAAB-448C-8130-068F715DA3B2}" destId="{25D3992B-90BC-4A8C-877C-2F955651869A}" srcOrd="3" destOrd="0" presId="urn:microsoft.com/office/officeart/2005/8/layout/lProcess2"/>
    <dgm:cxn modelId="{05F6207F-ACC1-461F-AE76-94D3A72D9719}" type="presParOf" srcId="{4DD4BB04-FAAB-448C-8130-068F715DA3B2}" destId="{F6379C78-9974-4F92-BC22-6E27F398080A}" srcOrd="4" destOrd="0" presId="urn:microsoft.com/office/officeart/2005/8/layout/lProcess2"/>
    <dgm:cxn modelId="{D937DC42-EFF6-4AC0-9877-780BE7B1513B}" type="presParOf" srcId="{4DD4BB04-FAAB-448C-8130-068F715DA3B2}" destId="{18098297-C4EC-44F6-B2DF-529304EEF3D1}" srcOrd="5" destOrd="0" presId="urn:microsoft.com/office/officeart/2005/8/layout/lProcess2"/>
    <dgm:cxn modelId="{9CE89ED1-2C90-4BFD-9F19-2B8124FD9CA7}" type="presParOf" srcId="{4DD4BB04-FAAB-448C-8130-068F715DA3B2}" destId="{8B0E7C01-4F60-4BC8-8ACA-A3FAD6E57290}" srcOrd="6" destOrd="0" presId="urn:microsoft.com/office/officeart/2005/8/layout/lProcess2"/>
    <dgm:cxn modelId="{BFCD3345-0D25-49E2-9675-A8CE2B354745}" type="presParOf" srcId="{5750B953-BD97-4EF6-8934-B725427E55FB}" destId="{BB743CA6-7932-4EB7-95B4-9FF7DC7996BA}" srcOrd="3" destOrd="0" presId="urn:microsoft.com/office/officeart/2005/8/layout/lProcess2"/>
    <dgm:cxn modelId="{B67314AC-89C6-4B11-9701-B51C8402EBE5}" type="presParOf" srcId="{5750B953-BD97-4EF6-8934-B725427E55FB}" destId="{ED3FBB71-CCC1-4E3A-AE33-CA9F5B8FBD75}" srcOrd="4" destOrd="0" presId="urn:microsoft.com/office/officeart/2005/8/layout/lProcess2"/>
    <dgm:cxn modelId="{07D41EFB-77C0-4539-A3B3-78C0BEB64415}" type="presParOf" srcId="{ED3FBB71-CCC1-4E3A-AE33-CA9F5B8FBD75}" destId="{6CF02811-CBCD-40DF-9353-48F023C809FA}" srcOrd="0" destOrd="0" presId="urn:microsoft.com/office/officeart/2005/8/layout/lProcess2"/>
    <dgm:cxn modelId="{1BAE21D5-8DD1-4FE7-A4EA-997560601BCA}" type="presParOf" srcId="{ED3FBB71-CCC1-4E3A-AE33-CA9F5B8FBD75}" destId="{555A5D3A-1072-4031-9A69-8BD26B93FE3F}" srcOrd="1" destOrd="0" presId="urn:microsoft.com/office/officeart/2005/8/layout/lProcess2"/>
    <dgm:cxn modelId="{4AEEAB8A-96DA-4D89-927D-0650B818EB00}" type="presParOf" srcId="{ED3FBB71-CCC1-4E3A-AE33-CA9F5B8FBD75}" destId="{406055B8-9C6B-45C2-B594-1B9359B0B7AA}" srcOrd="2" destOrd="0" presId="urn:microsoft.com/office/officeart/2005/8/layout/lProcess2"/>
    <dgm:cxn modelId="{B606C04C-F9C6-4AC7-AEDF-2548BBFF9079}" type="presParOf" srcId="{406055B8-9C6B-45C2-B594-1B9359B0B7AA}" destId="{A0082D7A-2F4D-4D2E-BE4E-07171FCE15C8}" srcOrd="0" destOrd="0" presId="urn:microsoft.com/office/officeart/2005/8/layout/lProcess2"/>
    <dgm:cxn modelId="{61CBD48E-3829-487A-A01C-3BD3F88AEB8D}" type="presParOf" srcId="{A0082D7A-2F4D-4D2E-BE4E-07171FCE15C8}" destId="{5360897D-88E6-482C-BFCC-39B8A45B8D7D}"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70D92-70AB-4446-96FE-B705F9FD0673}">
      <dsp:nvSpPr>
        <dsp:cNvPr id="0" name=""/>
        <dsp:cNvSpPr/>
      </dsp:nvSpPr>
      <dsp:spPr>
        <a:xfrm>
          <a:off x="618228" y="129975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A2874-E1DB-43BC-802C-997AFC92DB61}">
      <dsp:nvSpPr>
        <dsp:cNvPr id="0" name=""/>
        <dsp:cNvSpPr/>
      </dsp:nvSpPr>
      <dsp:spPr>
        <a:xfrm>
          <a:off x="123228" y="240768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solidFill>
                <a:schemeClr val="tx2">
                  <a:lumMod val="50000"/>
                </a:schemeClr>
              </a:solidFill>
              <a:latin typeface="Calibri" panose="020F0502020204030204" pitchFamily="34" charset="0"/>
              <a:cs typeface="Calibri" panose="020F0502020204030204" pitchFamily="34" charset="0"/>
            </a:rPr>
            <a:t>Adding client/patient in MC+ Alert about the Patient</a:t>
          </a:r>
        </a:p>
      </dsp:txBody>
      <dsp:txXfrm>
        <a:off x="123228" y="2407688"/>
        <a:ext cx="1800000" cy="877500"/>
      </dsp:txXfrm>
    </dsp:sp>
    <dsp:sp modelId="{591585D7-6A17-40A3-A013-1A5BE02F2C99}">
      <dsp:nvSpPr>
        <dsp:cNvPr id="0" name=""/>
        <dsp:cNvSpPr/>
      </dsp:nvSpPr>
      <dsp:spPr>
        <a:xfrm>
          <a:off x="2733228" y="1299757"/>
          <a:ext cx="810000" cy="81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ECBE9-4B9A-4AF6-9F55-D52FEE9961D6}">
      <dsp:nvSpPr>
        <dsp:cNvPr id="0" name=""/>
        <dsp:cNvSpPr/>
      </dsp:nvSpPr>
      <dsp:spPr>
        <a:xfrm>
          <a:off x="2238228" y="240768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solidFill>
                <a:schemeClr val="tx2">
                  <a:lumMod val="50000"/>
                </a:schemeClr>
              </a:solidFill>
              <a:latin typeface="Calibri" panose="020F0502020204030204" pitchFamily="34" charset="0"/>
              <a:cs typeface="Calibri" panose="020F0502020204030204" pitchFamily="34" charset="0"/>
            </a:rPr>
            <a:t> Save clinical notes, Clinical documents</a:t>
          </a:r>
        </a:p>
      </dsp:txBody>
      <dsp:txXfrm>
        <a:off x="2238228" y="2407688"/>
        <a:ext cx="1800000" cy="877500"/>
      </dsp:txXfrm>
    </dsp:sp>
    <dsp:sp modelId="{386845AC-0FF8-4A5D-9CFE-7A8FB7F8F42A}">
      <dsp:nvSpPr>
        <dsp:cNvPr id="0" name=""/>
        <dsp:cNvSpPr/>
      </dsp:nvSpPr>
      <dsp:spPr>
        <a:xfrm>
          <a:off x="4848228" y="129975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9AB69-B508-43B1-BFC1-FC605F9608AF}">
      <dsp:nvSpPr>
        <dsp:cNvPr id="0" name=""/>
        <dsp:cNvSpPr/>
      </dsp:nvSpPr>
      <dsp:spPr>
        <a:xfrm>
          <a:off x="4353228" y="240768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solidFill>
                <a:schemeClr val="tx2">
                  <a:lumMod val="50000"/>
                </a:schemeClr>
              </a:solidFill>
              <a:latin typeface="Calibri" panose="020F0502020204030204" pitchFamily="34" charset="0"/>
              <a:cs typeface="Calibri" panose="020F0502020204030204" pitchFamily="34" charset="0"/>
            </a:rPr>
            <a:t>Electronically prescribe to patients linked to PBS and add current medications</a:t>
          </a:r>
        </a:p>
      </dsp:txBody>
      <dsp:txXfrm>
        <a:off x="4353228" y="2407688"/>
        <a:ext cx="1800000" cy="877500"/>
      </dsp:txXfrm>
    </dsp:sp>
    <dsp:sp modelId="{00E6C1BA-B85C-4A43-B381-3A6E922986D9}">
      <dsp:nvSpPr>
        <dsp:cNvPr id="0" name=""/>
        <dsp:cNvSpPr/>
      </dsp:nvSpPr>
      <dsp:spPr>
        <a:xfrm>
          <a:off x="6963228" y="129975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9D16D-5834-4D31-9F0E-A25F9378FF21}">
      <dsp:nvSpPr>
        <dsp:cNvPr id="0" name=""/>
        <dsp:cNvSpPr/>
      </dsp:nvSpPr>
      <dsp:spPr>
        <a:xfrm>
          <a:off x="6468228" y="240768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solidFill>
                <a:schemeClr val="tx2">
                  <a:lumMod val="50000"/>
                </a:schemeClr>
              </a:solidFill>
              <a:latin typeface="Calibri" panose="020F0502020204030204" pitchFamily="34" charset="0"/>
              <a:cs typeface="Calibri" panose="020F0502020204030204" pitchFamily="34" charset="0"/>
            </a:rPr>
            <a:t>Customize Templates and add Logos </a:t>
          </a:r>
          <a:endParaRPr lang="en-US" sz="1400" kern="1200" dirty="0">
            <a:solidFill>
              <a:schemeClr val="tx2">
                <a:lumMod val="50000"/>
              </a:schemeClr>
            </a:solidFill>
            <a:latin typeface="Calibri" panose="020F0502020204030204" pitchFamily="34" charset="0"/>
            <a:cs typeface="Calibri" panose="020F0502020204030204" pitchFamily="34" charset="0"/>
          </a:endParaRPr>
        </a:p>
      </dsp:txBody>
      <dsp:txXfrm>
        <a:off x="6468228" y="2407688"/>
        <a:ext cx="1800000" cy="877500"/>
      </dsp:txXfrm>
    </dsp:sp>
    <dsp:sp modelId="{4D567302-2E1C-4992-AB31-9982E4BF596B}">
      <dsp:nvSpPr>
        <dsp:cNvPr id="0" name=""/>
        <dsp:cNvSpPr/>
      </dsp:nvSpPr>
      <dsp:spPr>
        <a:xfrm>
          <a:off x="9072428" y="1283613"/>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79E14-08DA-4511-9545-524931A6FB98}">
      <dsp:nvSpPr>
        <dsp:cNvPr id="0" name=""/>
        <dsp:cNvSpPr/>
      </dsp:nvSpPr>
      <dsp:spPr>
        <a:xfrm>
          <a:off x="8583228" y="240768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solidFill>
                <a:schemeClr val="tx2">
                  <a:lumMod val="50000"/>
                </a:schemeClr>
              </a:solidFill>
              <a:latin typeface="Calibri" panose="020F0502020204030204" pitchFamily="34" charset="0"/>
              <a:cs typeface="Calibri" panose="020F0502020204030204" pitchFamily="34" charset="0"/>
            </a:rPr>
            <a:t>Create DS and upload CDA to </a:t>
          </a:r>
          <a:r>
            <a:rPr lang="en-US" sz="1400" kern="1200" dirty="0" err="1">
              <a:solidFill>
                <a:schemeClr val="tx2">
                  <a:lumMod val="50000"/>
                </a:schemeClr>
              </a:solidFill>
              <a:latin typeface="Calibri" panose="020F0502020204030204" pitchFamily="34" charset="0"/>
              <a:cs typeface="Calibri" panose="020F0502020204030204" pitchFamily="34" charset="0"/>
            </a:rPr>
            <a:t>MyHR</a:t>
          </a:r>
          <a:endParaRPr lang="en-US" sz="1400" kern="1200" dirty="0">
            <a:solidFill>
              <a:schemeClr val="tx2">
                <a:lumMod val="50000"/>
              </a:schemeClr>
            </a:solidFill>
            <a:latin typeface="Calibri" panose="020F0502020204030204" pitchFamily="34" charset="0"/>
            <a:cs typeface="Calibri" panose="020F0502020204030204" pitchFamily="34" charset="0"/>
          </a:endParaRPr>
        </a:p>
      </dsp:txBody>
      <dsp:txXfrm>
        <a:off x="8583228" y="2407688"/>
        <a:ext cx="1800000" cy="87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A72A7-7F4C-4976-8404-57D3578CAC42}">
      <dsp:nvSpPr>
        <dsp:cNvPr id="0" name=""/>
        <dsp:cNvSpPr/>
      </dsp:nvSpPr>
      <dsp:spPr>
        <a:xfrm>
          <a:off x="0" y="0"/>
          <a:ext cx="3145359" cy="434522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50000"/>
                </a:schemeClr>
              </a:solidFill>
              <a:latin typeface="Calibri" panose="020F0502020204030204" pitchFamily="34" charset="0"/>
              <a:cs typeface="Calibri" panose="020F0502020204030204" pitchFamily="34" charset="0"/>
            </a:rPr>
            <a:t>Patient Administration</a:t>
          </a:r>
          <a:endParaRPr lang="en-US" sz="600" kern="1200" dirty="0">
            <a:solidFill>
              <a:schemeClr val="tx2">
                <a:lumMod val="50000"/>
              </a:schemeClr>
            </a:solidFill>
            <a:latin typeface="Calibri" panose="020F0502020204030204" pitchFamily="34" charset="0"/>
            <a:cs typeface="Calibri" panose="020F0502020204030204" pitchFamily="34" charset="0"/>
          </a:endParaRPr>
        </a:p>
      </dsp:txBody>
      <dsp:txXfrm>
        <a:off x="0" y="0"/>
        <a:ext cx="3145359" cy="1303568"/>
      </dsp:txXfrm>
    </dsp:sp>
    <dsp:sp modelId="{DAD378B2-3F42-4D24-8F28-8452175B5E54}">
      <dsp:nvSpPr>
        <dsp:cNvPr id="0" name=""/>
        <dsp:cNvSpPr/>
      </dsp:nvSpPr>
      <dsp:spPr>
        <a:xfrm>
          <a:off x="259449" y="1303939"/>
          <a:ext cx="2631687" cy="85366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Capture Client Data</a:t>
          </a:r>
        </a:p>
      </dsp:txBody>
      <dsp:txXfrm>
        <a:off x="284452" y="1328942"/>
        <a:ext cx="2581681" cy="803657"/>
      </dsp:txXfrm>
    </dsp:sp>
    <dsp:sp modelId="{5AAC0F60-DCF3-453D-85B3-22E044D0611D}">
      <dsp:nvSpPr>
        <dsp:cNvPr id="0" name=""/>
        <dsp:cNvSpPr/>
      </dsp:nvSpPr>
      <dsp:spPr>
        <a:xfrm>
          <a:off x="259449" y="2288936"/>
          <a:ext cx="2631687" cy="853663"/>
        </a:xfrm>
        <a:prstGeom prst="roundRect">
          <a:avLst>
            <a:gd name="adj" fmla="val 10000"/>
          </a:avLst>
        </a:prstGeom>
        <a:solidFill>
          <a:srgbClr val="CCECFF"/>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Rostering and Appointments</a:t>
          </a:r>
        </a:p>
      </dsp:txBody>
      <dsp:txXfrm>
        <a:off x="284452" y="2313939"/>
        <a:ext cx="2581681" cy="803657"/>
      </dsp:txXfrm>
    </dsp:sp>
    <dsp:sp modelId="{6A68E9FE-CC64-4536-84C5-58BECAE0CA90}">
      <dsp:nvSpPr>
        <dsp:cNvPr id="0" name=""/>
        <dsp:cNvSpPr/>
      </dsp:nvSpPr>
      <dsp:spPr>
        <a:xfrm>
          <a:off x="259449" y="3273932"/>
          <a:ext cx="2631687" cy="853663"/>
        </a:xfrm>
        <a:prstGeom prst="roundRect">
          <a:avLst>
            <a:gd name="adj" fmla="val 10000"/>
          </a:avLst>
        </a:prstGeom>
        <a:solidFill>
          <a:srgbClr val="CCECFF"/>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2-Way SMS (Appt reminders)</a:t>
          </a:r>
        </a:p>
      </dsp:txBody>
      <dsp:txXfrm>
        <a:off x="284452" y="3298935"/>
        <a:ext cx="2581681" cy="803657"/>
      </dsp:txXfrm>
    </dsp:sp>
    <dsp:sp modelId="{F698A2CD-6960-4B0B-A160-DD5C80B66C1A}">
      <dsp:nvSpPr>
        <dsp:cNvPr id="0" name=""/>
        <dsp:cNvSpPr/>
      </dsp:nvSpPr>
      <dsp:spPr>
        <a:xfrm>
          <a:off x="3390483" y="0"/>
          <a:ext cx="3289608" cy="434522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50000"/>
                </a:schemeClr>
              </a:solidFill>
              <a:latin typeface="Calibri" panose="020F0502020204030204" pitchFamily="34" charset="0"/>
              <a:cs typeface="Calibri" panose="020F0502020204030204" pitchFamily="34" charset="0"/>
            </a:rPr>
            <a:t>Clinical Management</a:t>
          </a:r>
        </a:p>
      </dsp:txBody>
      <dsp:txXfrm>
        <a:off x="3390483" y="0"/>
        <a:ext cx="3289608" cy="1303568"/>
      </dsp:txXfrm>
    </dsp:sp>
    <dsp:sp modelId="{3D69057C-1E3A-4F1C-9779-AE95AF537291}">
      <dsp:nvSpPr>
        <dsp:cNvPr id="0" name=""/>
        <dsp:cNvSpPr/>
      </dsp:nvSpPr>
      <dsp:spPr>
        <a:xfrm>
          <a:off x="3723654" y="1303674"/>
          <a:ext cx="2631687" cy="63300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Customize clinical Template </a:t>
          </a:r>
        </a:p>
      </dsp:txBody>
      <dsp:txXfrm>
        <a:off x="3742194" y="1322214"/>
        <a:ext cx="2594607" cy="595927"/>
      </dsp:txXfrm>
    </dsp:sp>
    <dsp:sp modelId="{1EAC234C-231C-4F4E-97D3-662916F9BF68}">
      <dsp:nvSpPr>
        <dsp:cNvPr id="0" name=""/>
        <dsp:cNvSpPr/>
      </dsp:nvSpPr>
      <dsp:spPr>
        <a:xfrm>
          <a:off x="3723654" y="2034067"/>
          <a:ext cx="2631687" cy="63300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Store unlimited documents scanned, images &amp; referrals</a:t>
          </a:r>
        </a:p>
      </dsp:txBody>
      <dsp:txXfrm>
        <a:off x="3742194" y="2052607"/>
        <a:ext cx="2594607" cy="595927"/>
      </dsp:txXfrm>
    </dsp:sp>
    <dsp:sp modelId="{F6379C78-9974-4F92-BC22-6E27F398080A}">
      <dsp:nvSpPr>
        <dsp:cNvPr id="0" name=""/>
        <dsp:cNvSpPr/>
      </dsp:nvSpPr>
      <dsp:spPr>
        <a:xfrm>
          <a:off x="3723654" y="2764460"/>
          <a:ext cx="2631687" cy="633007"/>
        </a:xfrm>
        <a:prstGeom prst="roundRect">
          <a:avLst>
            <a:gd name="adj" fmla="val 10000"/>
          </a:avLst>
        </a:prstGeom>
        <a:solidFill>
          <a:srgbClr val="CCECFF"/>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Outcome Measure</a:t>
          </a:r>
        </a:p>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Episode Of Care</a:t>
          </a:r>
        </a:p>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Encounter</a:t>
          </a:r>
        </a:p>
      </dsp:txBody>
      <dsp:txXfrm>
        <a:off x="3742194" y="2783000"/>
        <a:ext cx="2594607" cy="595927"/>
      </dsp:txXfrm>
    </dsp:sp>
    <dsp:sp modelId="{8B0E7C01-4F60-4BC8-8ACA-A3FAD6E57290}">
      <dsp:nvSpPr>
        <dsp:cNvPr id="0" name=""/>
        <dsp:cNvSpPr/>
      </dsp:nvSpPr>
      <dsp:spPr>
        <a:xfrm>
          <a:off x="3723654" y="3494854"/>
          <a:ext cx="2631687" cy="633007"/>
        </a:xfrm>
        <a:prstGeom prst="roundRect">
          <a:avLst>
            <a:gd name="adj" fmla="val 10000"/>
          </a:avLst>
        </a:prstGeom>
        <a:solidFill>
          <a:srgbClr val="CCECFF"/>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Upload and View My Health Record</a:t>
          </a:r>
        </a:p>
      </dsp:txBody>
      <dsp:txXfrm>
        <a:off x="3742194" y="3513394"/>
        <a:ext cx="2594607" cy="595927"/>
      </dsp:txXfrm>
    </dsp:sp>
    <dsp:sp modelId="{6CF02811-CBCD-40DF-9353-48F023C809FA}">
      <dsp:nvSpPr>
        <dsp:cNvPr id="0" name=""/>
        <dsp:cNvSpPr/>
      </dsp:nvSpPr>
      <dsp:spPr>
        <a:xfrm>
          <a:off x="6835920" y="0"/>
          <a:ext cx="3289608" cy="434522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50000"/>
                </a:schemeClr>
              </a:solidFill>
              <a:latin typeface="Calibri" panose="020F0502020204030204" pitchFamily="34" charset="0"/>
              <a:cs typeface="Calibri" panose="020F0502020204030204" pitchFamily="34" charset="0"/>
            </a:rPr>
            <a:t>Secure Messaging Delivery</a:t>
          </a:r>
        </a:p>
      </dsp:txBody>
      <dsp:txXfrm>
        <a:off x="6835920" y="0"/>
        <a:ext cx="3289608" cy="1303568"/>
      </dsp:txXfrm>
    </dsp:sp>
    <dsp:sp modelId="{5360897D-88E6-482C-BFCC-39B8A45B8D7D}">
      <dsp:nvSpPr>
        <dsp:cNvPr id="0" name=""/>
        <dsp:cNvSpPr/>
      </dsp:nvSpPr>
      <dsp:spPr>
        <a:xfrm>
          <a:off x="7259984" y="1303568"/>
          <a:ext cx="2631687" cy="282439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Send or Receive via </a:t>
          </a:r>
          <a:r>
            <a:rPr lang="en-US" sz="1000" kern="1200" dirty="0" err="1">
              <a:latin typeface="Calibri" panose="020F0502020204030204" pitchFamily="34" charset="0"/>
              <a:cs typeface="Calibri" panose="020F0502020204030204" pitchFamily="34" charset="0"/>
            </a:rPr>
            <a:t>ReferralNet</a:t>
          </a:r>
          <a:r>
            <a:rPr lang="en-US" sz="1000" kern="1200" dirty="0">
              <a:latin typeface="Calibri" panose="020F0502020204030204" pitchFamily="34" charset="0"/>
              <a:cs typeface="Calibri" panose="020F0502020204030204" pitchFamily="34" charset="0"/>
            </a:rPr>
            <a:t> Secure Messaging</a:t>
          </a:r>
        </a:p>
      </dsp:txBody>
      <dsp:txXfrm>
        <a:off x="7337063" y="1380647"/>
        <a:ext cx="2477529" cy="267024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0D38D-9BC8-4B61-9E0F-24AD687525AA}" type="datetimeFigureOut">
              <a:rPr lang="en-AU" smtClean="0"/>
              <a:t>4/11/2020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2E6AF-8C61-4CE4-9C14-3DA670CF6C13}" type="slidenum">
              <a:rPr lang="en-AU" smtClean="0"/>
              <a:t>‹#›</a:t>
            </a:fld>
            <a:endParaRPr lang="en-AU"/>
          </a:p>
        </p:txBody>
      </p:sp>
    </p:spTree>
    <p:extLst>
      <p:ext uri="{BB962C8B-B14F-4D97-AF65-F5344CB8AC3E}">
        <p14:creationId xmlns:p14="http://schemas.microsoft.com/office/powerpoint/2010/main" val="86960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C76AF3-F712-4ED3-8E01-8CBC9FA88540}" type="slidenum">
              <a:rPr lang="en-AU" smtClean="0"/>
              <a:t>1</a:t>
            </a:fld>
            <a:endParaRPr lang="en-AU"/>
          </a:p>
        </p:txBody>
      </p:sp>
    </p:spTree>
    <p:extLst>
      <p:ext uri="{BB962C8B-B14F-4D97-AF65-F5344CB8AC3E}">
        <p14:creationId xmlns:p14="http://schemas.microsoft.com/office/powerpoint/2010/main" val="186290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C76AF3-F712-4ED3-8E01-8CBC9FA88540}" type="slidenum">
              <a:rPr lang="en-AU" smtClean="0"/>
              <a:t>16</a:t>
            </a:fld>
            <a:endParaRPr lang="en-AU"/>
          </a:p>
        </p:txBody>
      </p:sp>
    </p:spTree>
    <p:extLst>
      <p:ext uri="{BB962C8B-B14F-4D97-AF65-F5344CB8AC3E}">
        <p14:creationId xmlns:p14="http://schemas.microsoft.com/office/powerpoint/2010/main" val="54341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C76AF3-F712-4ED3-8E01-8CBC9FA88540}" type="slidenum">
              <a:rPr lang="en-AU" smtClean="0"/>
              <a:t>17</a:t>
            </a:fld>
            <a:endParaRPr lang="en-AU"/>
          </a:p>
        </p:txBody>
      </p:sp>
    </p:spTree>
    <p:extLst>
      <p:ext uri="{BB962C8B-B14F-4D97-AF65-F5344CB8AC3E}">
        <p14:creationId xmlns:p14="http://schemas.microsoft.com/office/powerpoint/2010/main" val="348014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C76AF3-F712-4ED3-8E01-8CBC9FA88540}" type="slidenum">
              <a:rPr lang="en-AU" smtClean="0"/>
              <a:t>2</a:t>
            </a:fld>
            <a:endParaRPr lang="en-AU"/>
          </a:p>
        </p:txBody>
      </p:sp>
    </p:spTree>
    <p:extLst>
      <p:ext uri="{BB962C8B-B14F-4D97-AF65-F5344CB8AC3E}">
        <p14:creationId xmlns:p14="http://schemas.microsoft.com/office/powerpoint/2010/main" val="44507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C76AF3-F712-4ED3-8E01-8CBC9FA88540}" type="slidenum">
              <a:rPr lang="en-AU" smtClean="0"/>
              <a:t>3</a:t>
            </a:fld>
            <a:endParaRPr lang="en-AU"/>
          </a:p>
        </p:txBody>
      </p:sp>
    </p:spTree>
    <p:extLst>
      <p:ext uri="{BB962C8B-B14F-4D97-AF65-F5344CB8AC3E}">
        <p14:creationId xmlns:p14="http://schemas.microsoft.com/office/powerpoint/2010/main" val="117089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C76AF3-F712-4ED3-8E01-8CBC9FA88540}" type="slidenum">
              <a:rPr lang="en-AU" smtClean="0"/>
              <a:t>4</a:t>
            </a:fld>
            <a:endParaRPr lang="en-AU"/>
          </a:p>
        </p:txBody>
      </p:sp>
    </p:spTree>
    <p:extLst>
      <p:ext uri="{BB962C8B-B14F-4D97-AF65-F5344CB8AC3E}">
        <p14:creationId xmlns:p14="http://schemas.microsoft.com/office/powerpoint/2010/main" val="5913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C76AF3-F712-4ED3-8E01-8CBC9FA88540}" type="slidenum">
              <a:rPr lang="en-AU" smtClean="0"/>
              <a:t>5</a:t>
            </a:fld>
            <a:endParaRPr lang="en-AU"/>
          </a:p>
        </p:txBody>
      </p:sp>
    </p:spTree>
    <p:extLst>
      <p:ext uri="{BB962C8B-B14F-4D97-AF65-F5344CB8AC3E}">
        <p14:creationId xmlns:p14="http://schemas.microsoft.com/office/powerpoint/2010/main" val="77584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GLH has a wide range of enterprise software from</a:t>
            </a:r>
          </a:p>
          <a:p>
            <a:r>
              <a:rPr lang="en-AU" sz="1200" kern="1200" dirty="0">
                <a:solidFill>
                  <a:schemeClr val="tx1"/>
                </a:solidFill>
                <a:effectLst/>
                <a:latin typeface="+mn-lt"/>
                <a:ea typeface="+mn-ea"/>
                <a:cs typeface="+mn-cs"/>
              </a:rPr>
              <a:t>	Primary and Allied Care</a:t>
            </a:r>
          </a:p>
          <a:p>
            <a:r>
              <a:rPr lang="en-AU" sz="1200" kern="1200" dirty="0">
                <a:solidFill>
                  <a:schemeClr val="tx1"/>
                </a:solidFill>
                <a:effectLst/>
                <a:latin typeface="+mn-lt"/>
                <a:ea typeface="+mn-ea"/>
                <a:cs typeface="+mn-cs"/>
              </a:rPr>
              <a:t>	Mental Health and Chronic disease management</a:t>
            </a:r>
          </a:p>
          <a:p>
            <a:r>
              <a:rPr lang="en-AU" sz="1200" kern="1200" dirty="0">
                <a:solidFill>
                  <a:schemeClr val="tx1"/>
                </a:solidFill>
                <a:effectLst/>
                <a:latin typeface="+mn-lt"/>
                <a:ea typeface="+mn-ea"/>
                <a:cs typeface="+mn-cs"/>
              </a:rPr>
              <a:t>	Hospitals</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These products have been developed in the Australian Market which has internationally high healthcare standards and protocols. It is a market which has multiple payers, Medicare, DVA, Health Funds, </a:t>
            </a:r>
            <a:r>
              <a:rPr lang="en-AU" sz="1200" kern="1200" dirty="0" err="1">
                <a:solidFill>
                  <a:schemeClr val="tx1"/>
                </a:solidFill>
                <a:effectLst/>
                <a:latin typeface="+mn-lt"/>
                <a:ea typeface="+mn-ea"/>
                <a:cs typeface="+mn-cs"/>
              </a:rPr>
              <a:t>etc</a:t>
            </a:r>
            <a:r>
              <a:rPr lang="en-AU" sz="1200" kern="1200" dirty="0">
                <a:solidFill>
                  <a:schemeClr val="tx1"/>
                </a:solidFill>
                <a:effectLst/>
                <a:latin typeface="+mn-lt"/>
                <a:ea typeface="+mn-ea"/>
                <a:cs typeface="+mn-cs"/>
              </a:rPr>
              <a:t>, GLH's focus has been focussed on affordable healthcare software that improves productivity and efficiencies for healthcare providers and consumers. The increasing healthcare costs in Australia will exceed $200BILLION within 2 years and this represents a major opportunity for GLH to deliver software solutions that are affordable and can be upgraded on a continual basis to meet the growing demands of healthcare enterprises and consumers.</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F2E6AF-8C61-4CE4-9C14-3DA670CF6C13}" type="slidenum">
              <a:rPr lang="en-AU" smtClean="0"/>
              <a:t>6</a:t>
            </a:fld>
            <a:endParaRPr lang="en-AU"/>
          </a:p>
        </p:txBody>
      </p:sp>
    </p:spTree>
    <p:extLst>
      <p:ext uri="{BB962C8B-B14F-4D97-AF65-F5344CB8AC3E}">
        <p14:creationId xmlns:p14="http://schemas.microsoft.com/office/powerpoint/2010/main" val="428788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Theatre</a:t>
            </a:r>
          </a:p>
          <a:p>
            <a:r>
              <a:rPr lang="en-AU" dirty="0"/>
              <a:t>Bed management</a:t>
            </a:r>
          </a:p>
          <a:p>
            <a:r>
              <a:rPr lang="en-AU" dirty="0"/>
              <a:t>Discharge summaries</a:t>
            </a:r>
          </a:p>
          <a:p>
            <a:r>
              <a:rPr lang="en-AU" dirty="0"/>
              <a:t>Accident and Emergency </a:t>
            </a:r>
          </a:p>
          <a:p>
            <a:r>
              <a:rPr lang="en-AU" dirty="0"/>
              <a:t>Pre-Admission</a:t>
            </a:r>
          </a:p>
          <a:p>
            <a:r>
              <a:rPr lang="en-AU" dirty="0"/>
              <a:t>Coding</a:t>
            </a:r>
          </a:p>
          <a:p>
            <a:r>
              <a:rPr lang="en-AU" dirty="0"/>
              <a:t>Billing</a:t>
            </a:r>
          </a:p>
          <a:p>
            <a:r>
              <a:rPr lang="en-AU" dirty="0"/>
              <a:t>Rostering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76AF3-F712-4ED3-8E01-8CBC9FA8854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34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a558ff51a7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a558ff51a7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4C76AF3-F712-4ED3-8E01-8CBC9FA88540}" type="slidenum">
              <a:rPr lang="en-AU" smtClean="0"/>
              <a:t>13</a:t>
            </a:fld>
            <a:endParaRPr lang="en-AU"/>
          </a:p>
        </p:txBody>
      </p:sp>
    </p:spTree>
    <p:extLst>
      <p:ext uri="{BB962C8B-B14F-4D97-AF65-F5344CB8AC3E}">
        <p14:creationId xmlns:p14="http://schemas.microsoft.com/office/powerpoint/2010/main" val="131600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524000" y="3602039"/>
            <a:ext cx="9144000" cy="1655762"/>
          </a:xfrm>
        </p:spPr>
        <p:txBody>
          <a:bodyPr/>
          <a:lstStyle>
            <a:lvl1pPr marL="0" indent="0" algn="ctr">
              <a:buNone/>
              <a:defRPr sz="1800"/>
            </a:lvl1pPr>
            <a:lvl2pPr marL="342907" indent="0" algn="ctr">
              <a:buNone/>
              <a:defRPr sz="1500"/>
            </a:lvl2pPr>
            <a:lvl3pPr marL="685814" indent="0" algn="ctr">
              <a:buNone/>
              <a:defRPr sz="1350"/>
            </a:lvl3pPr>
            <a:lvl4pPr marL="1028721" indent="0" algn="ctr">
              <a:buNone/>
              <a:defRPr sz="1200"/>
            </a:lvl4pPr>
            <a:lvl5pPr marL="1371627" indent="0" algn="ctr">
              <a:buNone/>
              <a:defRPr sz="1200"/>
            </a:lvl5pPr>
            <a:lvl6pPr marL="1714534" indent="0" algn="ctr">
              <a:buNone/>
              <a:defRPr sz="1200"/>
            </a:lvl6pPr>
            <a:lvl7pPr marL="2057441" indent="0" algn="ctr">
              <a:buNone/>
              <a:defRPr sz="1200"/>
            </a:lvl7pPr>
            <a:lvl8pPr marL="2400348" indent="0" algn="ctr">
              <a:buNone/>
              <a:defRPr sz="1200"/>
            </a:lvl8pPr>
            <a:lvl9pPr marL="2743255" indent="0" algn="ctr">
              <a:buNone/>
              <a:defRPr sz="1200"/>
            </a:lvl9pPr>
          </a:lstStyle>
          <a:p>
            <a:r>
              <a:rPr lang="en-US"/>
              <a:t>Click to edit Master subtitle style</a:t>
            </a:r>
            <a:endParaRPr lang="en-AU" dirty="0"/>
          </a:p>
        </p:txBody>
      </p:sp>
      <p:sp>
        <p:nvSpPr>
          <p:cNvPr id="4" name="Date Placeholder 3"/>
          <p:cNvSpPr>
            <a:spLocks noGrp="1"/>
          </p:cNvSpPr>
          <p:nvPr>
            <p:ph type="dt" sz="half" idx="10"/>
          </p:nvPr>
        </p:nvSpPr>
        <p:spPr/>
        <p:txBody>
          <a:bodyPr/>
          <a:lstStyle/>
          <a:p>
            <a:fld id="{E528A61D-337A-40BE-824B-B862B3A0CB28}" type="datetimeFigureOut">
              <a:rPr lang="en-AU" smtClean="0"/>
              <a:t>4/11/2020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29286659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528A61D-337A-40BE-824B-B862B3A0CB28}" type="datetimeFigureOut">
              <a:rPr lang="en-AU" smtClean="0"/>
              <a:t>4/11/2020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1261275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528A61D-337A-40BE-824B-B862B3A0CB28}" type="datetimeFigureOut">
              <a:rPr lang="en-AU" smtClean="0"/>
              <a:t>4/11/2020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3451790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528A61D-337A-40BE-824B-B862B3A0CB28}" type="datetimeFigureOut">
              <a:rPr lang="en-AU" smtClean="0"/>
              <a:t>4/11/2020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404324004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242375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528A61D-337A-40BE-824B-B862B3A0CB28}" type="datetimeFigureOut">
              <a:rPr lang="en-AU" smtClean="0"/>
              <a:t>4/11/2020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301265434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7" indent="0">
              <a:buNone/>
              <a:defRPr sz="1200">
                <a:solidFill>
                  <a:schemeClr val="tx1">
                    <a:tint val="75000"/>
                  </a:schemeClr>
                </a:solidFill>
              </a:defRPr>
            </a:lvl5pPr>
            <a:lvl6pPr marL="1714534" indent="0">
              <a:buNone/>
              <a:defRPr sz="1200">
                <a:solidFill>
                  <a:schemeClr val="tx1">
                    <a:tint val="75000"/>
                  </a:schemeClr>
                </a:solidFill>
              </a:defRPr>
            </a:lvl6pPr>
            <a:lvl7pPr marL="2057441" indent="0">
              <a:buNone/>
              <a:defRPr sz="1200">
                <a:solidFill>
                  <a:schemeClr val="tx1">
                    <a:tint val="75000"/>
                  </a:schemeClr>
                </a:solidFill>
              </a:defRPr>
            </a:lvl7pPr>
            <a:lvl8pPr marL="2400348" indent="0">
              <a:buNone/>
              <a:defRPr sz="1200">
                <a:solidFill>
                  <a:schemeClr val="tx1">
                    <a:tint val="75000"/>
                  </a:schemeClr>
                </a:solidFill>
              </a:defRPr>
            </a:lvl8pPr>
            <a:lvl9pPr marL="2743255"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28A61D-337A-40BE-824B-B862B3A0CB28}" type="datetimeFigureOut">
              <a:rPr lang="en-AU" smtClean="0"/>
              <a:t>4/11/2020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27149143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528A61D-337A-40BE-824B-B862B3A0CB28}" type="datetimeFigureOut">
              <a:rPr lang="en-AU" smtClean="0"/>
              <a:t>4/11/2020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1753232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9" y="1681164"/>
            <a:ext cx="5157786" cy="823912"/>
          </a:xfrm>
        </p:spPr>
        <p:txBody>
          <a:bodyPr anchor="b"/>
          <a:lstStyle>
            <a:lvl1pPr marL="0" indent="0">
              <a:buNone/>
              <a:defRPr sz="1800" b="1"/>
            </a:lvl1pPr>
            <a:lvl2pPr marL="342907" indent="0">
              <a:buNone/>
              <a:defRPr sz="1500" b="1"/>
            </a:lvl2pPr>
            <a:lvl3pPr marL="685814" indent="0">
              <a:buNone/>
              <a:defRPr sz="1350" b="1"/>
            </a:lvl3pPr>
            <a:lvl4pPr marL="1028721" indent="0">
              <a:buNone/>
              <a:defRPr sz="1200" b="1"/>
            </a:lvl4pPr>
            <a:lvl5pPr marL="1371627" indent="0">
              <a:buNone/>
              <a:defRPr sz="1200" b="1"/>
            </a:lvl5pPr>
            <a:lvl6pPr marL="1714534" indent="0">
              <a:buNone/>
              <a:defRPr sz="1200" b="1"/>
            </a:lvl6pPr>
            <a:lvl7pPr marL="2057441" indent="0">
              <a:buNone/>
              <a:defRPr sz="1200" b="1"/>
            </a:lvl7pPr>
            <a:lvl8pPr marL="2400348" indent="0">
              <a:buNone/>
              <a:defRPr sz="1200" b="1"/>
            </a:lvl8pPr>
            <a:lvl9pPr marL="2743255"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6"/>
            <a:ext cx="515778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1800" b="1"/>
            </a:lvl1pPr>
            <a:lvl2pPr marL="342907" indent="0">
              <a:buNone/>
              <a:defRPr sz="1500" b="1"/>
            </a:lvl2pPr>
            <a:lvl3pPr marL="685814" indent="0">
              <a:buNone/>
              <a:defRPr sz="1350" b="1"/>
            </a:lvl3pPr>
            <a:lvl4pPr marL="1028721" indent="0">
              <a:buNone/>
              <a:defRPr sz="1200" b="1"/>
            </a:lvl4pPr>
            <a:lvl5pPr marL="1371627" indent="0">
              <a:buNone/>
              <a:defRPr sz="1200" b="1"/>
            </a:lvl5pPr>
            <a:lvl6pPr marL="1714534" indent="0">
              <a:buNone/>
              <a:defRPr sz="1200" b="1"/>
            </a:lvl6pPr>
            <a:lvl7pPr marL="2057441" indent="0">
              <a:buNone/>
              <a:defRPr sz="1200" b="1"/>
            </a:lvl7pPr>
            <a:lvl8pPr marL="2400348" indent="0">
              <a:buNone/>
              <a:defRPr sz="1200" b="1"/>
            </a:lvl8pPr>
            <a:lvl9pPr marL="2743255"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528A61D-337A-40BE-824B-B862B3A0CB28}" type="datetimeFigureOut">
              <a:rPr lang="en-AU" smtClean="0"/>
              <a:t>4/11/2020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1502544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528A61D-337A-40BE-824B-B862B3A0CB28}" type="datetimeFigureOut">
              <a:rPr lang="en-AU" smtClean="0"/>
              <a:t>4/11/2020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22654689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8A61D-337A-40BE-824B-B862B3A0CB28}" type="datetimeFigureOut">
              <a:rPr lang="en-AU" smtClean="0"/>
              <a:t>4/11/2020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37179450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200"/>
            </a:lvl1pPr>
            <a:lvl2pPr marL="342907" indent="0">
              <a:buNone/>
              <a:defRPr sz="1050"/>
            </a:lvl2pPr>
            <a:lvl3pPr marL="685814" indent="0">
              <a:buNone/>
              <a:defRPr sz="900"/>
            </a:lvl3pPr>
            <a:lvl4pPr marL="1028721" indent="0">
              <a:buNone/>
              <a:defRPr sz="750"/>
            </a:lvl4pPr>
            <a:lvl5pPr marL="1371627" indent="0">
              <a:buNone/>
              <a:defRPr sz="750"/>
            </a:lvl5pPr>
            <a:lvl6pPr marL="1714534" indent="0">
              <a:buNone/>
              <a:defRPr sz="750"/>
            </a:lvl6pPr>
            <a:lvl7pPr marL="2057441" indent="0">
              <a:buNone/>
              <a:defRPr sz="750"/>
            </a:lvl7pPr>
            <a:lvl8pPr marL="2400348" indent="0">
              <a:buNone/>
              <a:defRPr sz="750"/>
            </a:lvl8pPr>
            <a:lvl9pPr marL="274325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28A61D-337A-40BE-824B-B862B3A0CB28}" type="datetimeFigureOut">
              <a:rPr lang="en-AU" smtClean="0"/>
              <a:t>4/11/2020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30444903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7" indent="0">
              <a:buNone/>
              <a:defRPr sz="2100"/>
            </a:lvl2pPr>
            <a:lvl3pPr marL="685814" indent="0">
              <a:buNone/>
              <a:defRPr sz="1800"/>
            </a:lvl3pPr>
            <a:lvl4pPr marL="1028721" indent="0">
              <a:buNone/>
              <a:defRPr sz="1500"/>
            </a:lvl4pPr>
            <a:lvl5pPr marL="1371627" indent="0">
              <a:buNone/>
              <a:defRPr sz="1500"/>
            </a:lvl5pPr>
            <a:lvl6pPr marL="1714534" indent="0">
              <a:buNone/>
              <a:defRPr sz="1500"/>
            </a:lvl6pPr>
            <a:lvl7pPr marL="2057441" indent="0">
              <a:buNone/>
              <a:defRPr sz="1500"/>
            </a:lvl7pPr>
            <a:lvl8pPr marL="2400348" indent="0">
              <a:buNone/>
              <a:defRPr sz="1500"/>
            </a:lvl8pPr>
            <a:lvl9pPr marL="2743255" indent="0">
              <a:buNone/>
              <a:defRPr sz="1500"/>
            </a:lvl9pPr>
          </a:lstStyle>
          <a:p>
            <a:r>
              <a:rPr lang="en-US"/>
              <a:t>Click icon to add picture</a:t>
            </a:r>
            <a:endParaRPr lang="en-AU"/>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200"/>
            </a:lvl1pPr>
            <a:lvl2pPr marL="342907" indent="0">
              <a:buNone/>
              <a:defRPr sz="1050"/>
            </a:lvl2pPr>
            <a:lvl3pPr marL="685814" indent="0">
              <a:buNone/>
              <a:defRPr sz="900"/>
            </a:lvl3pPr>
            <a:lvl4pPr marL="1028721" indent="0">
              <a:buNone/>
              <a:defRPr sz="750"/>
            </a:lvl4pPr>
            <a:lvl5pPr marL="1371627" indent="0">
              <a:buNone/>
              <a:defRPr sz="750"/>
            </a:lvl5pPr>
            <a:lvl6pPr marL="1714534" indent="0">
              <a:buNone/>
              <a:defRPr sz="750"/>
            </a:lvl6pPr>
            <a:lvl7pPr marL="2057441" indent="0">
              <a:buNone/>
              <a:defRPr sz="750"/>
            </a:lvl7pPr>
            <a:lvl8pPr marL="2400348" indent="0">
              <a:buNone/>
              <a:defRPr sz="750"/>
            </a:lvl8pPr>
            <a:lvl9pPr marL="274325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28A61D-337A-40BE-824B-B862B3A0CB28}" type="datetimeFigureOut">
              <a:rPr lang="en-AU" smtClean="0"/>
              <a:t>4/11/2020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B9F6EBA-588E-4107-A8BF-9A2AB72F86EF}" type="slidenum">
              <a:rPr lang="en-AU" smtClean="0"/>
              <a:t>‹#›</a:t>
            </a:fld>
            <a:endParaRPr lang="en-AU"/>
          </a:p>
        </p:txBody>
      </p:sp>
    </p:spTree>
    <p:extLst>
      <p:ext uri="{BB962C8B-B14F-4D97-AF65-F5344CB8AC3E}">
        <p14:creationId xmlns:p14="http://schemas.microsoft.com/office/powerpoint/2010/main" val="23002104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28A61D-337A-40BE-824B-B862B3A0CB28}" type="datetimeFigureOut">
              <a:rPr lang="en-AU" smtClean="0"/>
              <a:t>4/11/2020</a:t>
            </a:fld>
            <a:endParaRPr lang="en-A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9F6EBA-588E-4107-A8BF-9A2AB72F86EF}" type="slidenum">
              <a:rPr lang="en-AU" smtClean="0"/>
              <a:t>‹#›</a:t>
            </a:fld>
            <a:endParaRPr lang="en-AU"/>
          </a:p>
        </p:txBody>
      </p:sp>
    </p:spTree>
    <p:extLst>
      <p:ext uri="{BB962C8B-B14F-4D97-AF65-F5344CB8AC3E}">
        <p14:creationId xmlns:p14="http://schemas.microsoft.com/office/powerpoint/2010/main" val="1626152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6858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3" indent="-171453" algn="l" defTabSz="6858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0" indent="-171453" algn="l" defTabSz="6858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7" indent="-171453" algn="l" defTabSz="6858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74"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1"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88"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95"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1"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08"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1" algn="l" defTabSz="685814" rtl="0" eaLnBrk="1" latinLnBrk="0" hangingPunct="1">
        <a:defRPr sz="1350" kern="1200">
          <a:solidFill>
            <a:schemeClr val="tx1"/>
          </a:solidFill>
          <a:latin typeface="+mn-lt"/>
          <a:ea typeface="+mn-ea"/>
          <a:cs typeface="+mn-cs"/>
        </a:defRPr>
      </a:lvl4pPr>
      <a:lvl5pPr marL="1371627" algn="l" defTabSz="685814" rtl="0" eaLnBrk="1" latinLnBrk="0" hangingPunct="1">
        <a:defRPr sz="1350" kern="1200">
          <a:solidFill>
            <a:schemeClr val="tx1"/>
          </a:solidFill>
          <a:latin typeface="+mn-lt"/>
          <a:ea typeface="+mn-ea"/>
          <a:cs typeface="+mn-cs"/>
        </a:defRPr>
      </a:lvl5pPr>
      <a:lvl6pPr marL="1714534" algn="l" defTabSz="685814" rtl="0" eaLnBrk="1" latinLnBrk="0" hangingPunct="1">
        <a:defRPr sz="1350" kern="1200">
          <a:solidFill>
            <a:schemeClr val="tx1"/>
          </a:solidFill>
          <a:latin typeface="+mn-lt"/>
          <a:ea typeface="+mn-ea"/>
          <a:cs typeface="+mn-cs"/>
        </a:defRPr>
      </a:lvl6pPr>
      <a:lvl7pPr marL="2057441" algn="l" defTabSz="685814" rtl="0" eaLnBrk="1" latinLnBrk="0" hangingPunct="1">
        <a:defRPr sz="1350" kern="1200">
          <a:solidFill>
            <a:schemeClr val="tx1"/>
          </a:solidFill>
          <a:latin typeface="+mn-lt"/>
          <a:ea typeface="+mn-ea"/>
          <a:cs typeface="+mn-cs"/>
        </a:defRPr>
      </a:lvl7pPr>
      <a:lvl8pPr marL="2400348" algn="l" defTabSz="685814" rtl="0" eaLnBrk="1" latinLnBrk="0" hangingPunct="1">
        <a:defRPr sz="1350" kern="1200">
          <a:solidFill>
            <a:schemeClr val="tx1"/>
          </a:solidFill>
          <a:latin typeface="+mn-lt"/>
          <a:ea typeface="+mn-ea"/>
          <a:cs typeface="+mn-cs"/>
        </a:defRPr>
      </a:lvl8pPr>
      <a:lvl9pPr marL="2743255" algn="l" defTabSz="68581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1.wdp"/><Relationship Id="rId18" Type="http://schemas.openxmlformats.org/officeDocument/2006/relationships/image" Target="../media/image48.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7.png"/><Relationship Id="rId2" Type="http://schemas.openxmlformats.org/officeDocument/2006/relationships/image" Target="../media/image33.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youtu.be/eGFsVVNHW24"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B79A25-FAED-40F8-AAEA-706315879AB1}"/>
              </a:ext>
            </a:extLst>
          </p:cNvPr>
          <p:cNvSpPr/>
          <p:nvPr/>
        </p:nvSpPr>
        <p:spPr>
          <a:xfrm rot="16200000">
            <a:off x="5709414" y="375412"/>
            <a:ext cx="6869175" cy="6096000"/>
          </a:xfrm>
          <a:prstGeom prst="rect">
            <a:avLst/>
          </a:prstGeom>
          <a:solidFill>
            <a:srgbClr val="3BA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01871665-1BFF-4416-8E1F-B87ED0336FDF}"/>
              </a:ext>
            </a:extLst>
          </p:cNvPr>
          <p:cNvSpPr/>
          <p:nvPr/>
        </p:nvSpPr>
        <p:spPr>
          <a:xfrm rot="16200000">
            <a:off x="5874171" y="551341"/>
            <a:ext cx="6869176" cy="5766487"/>
          </a:xfrm>
          <a:prstGeom prst="rect">
            <a:avLst/>
          </a:prstGeom>
          <a:solidFill>
            <a:srgbClr val="17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172335"/>
              </a:solidFill>
            </a:endParaRPr>
          </a:p>
        </p:txBody>
      </p:sp>
      <p:sp>
        <p:nvSpPr>
          <p:cNvPr id="16" name="Title 1">
            <a:extLst>
              <a:ext uri="{FF2B5EF4-FFF2-40B4-BE49-F238E27FC236}">
                <a16:creationId xmlns:a16="http://schemas.microsoft.com/office/drawing/2014/main" id="{05444491-3037-423F-A2A8-5577C4331E3D}"/>
              </a:ext>
            </a:extLst>
          </p:cNvPr>
          <p:cNvSpPr txBox="1">
            <a:spLocks/>
          </p:cNvSpPr>
          <p:nvPr/>
        </p:nvSpPr>
        <p:spPr>
          <a:xfrm>
            <a:off x="6561030" y="2981705"/>
            <a:ext cx="5495457" cy="905758"/>
          </a:xfrm>
          <a:prstGeom prst="rect">
            <a:avLst/>
          </a:prstGeom>
        </p:spPr>
        <p:txBody>
          <a:bodyPr>
            <a:normAutofit fontScale="62500" lnSpcReduction="20000"/>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r>
              <a:rPr lang="en-AU" sz="5400" b="1"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MasterCare User Group</a:t>
            </a:r>
            <a:br>
              <a:rPr lang="en-AU" sz="5400" b="1"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br>
            <a:r>
              <a:rPr lang="en-AU" sz="5400" b="1"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for Hospitals </a:t>
            </a:r>
            <a:endParaRPr lang="en-AU" sz="3143" cap="none" dirty="0">
              <a:effectLst/>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B40DF75-B06A-4486-A21A-9DF466AD4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464" y="4334758"/>
            <a:ext cx="4298197" cy="1201049"/>
          </a:xfrm>
          <a:prstGeom prst="rect">
            <a:avLst/>
          </a:prstGeom>
        </p:spPr>
      </p:pic>
      <p:pic>
        <p:nvPicPr>
          <p:cNvPr id="4" name="Picture 3">
            <a:extLst>
              <a:ext uri="{FF2B5EF4-FFF2-40B4-BE49-F238E27FC236}">
                <a16:creationId xmlns:a16="http://schemas.microsoft.com/office/drawing/2014/main" id="{E09E9BE8-6054-4E65-8D5A-91D594324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48" y="2647472"/>
            <a:ext cx="4716829" cy="1563055"/>
          </a:xfrm>
          <a:prstGeom prst="rect">
            <a:avLst/>
          </a:prstGeom>
        </p:spPr>
      </p:pic>
      <p:sp>
        <p:nvSpPr>
          <p:cNvPr id="5" name="Title 1">
            <a:extLst>
              <a:ext uri="{FF2B5EF4-FFF2-40B4-BE49-F238E27FC236}">
                <a16:creationId xmlns:a16="http://schemas.microsoft.com/office/drawing/2014/main" id="{F9A738BA-1F3A-4BA1-B5CC-00DAF339FF73}"/>
              </a:ext>
            </a:extLst>
          </p:cNvPr>
          <p:cNvSpPr txBox="1">
            <a:spLocks/>
          </p:cNvSpPr>
          <p:nvPr/>
        </p:nvSpPr>
        <p:spPr>
          <a:xfrm>
            <a:off x="284637" y="6410082"/>
            <a:ext cx="11579292" cy="559885"/>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400" cap="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www.mastercare.net.au| www.global-health.com</a:t>
            </a: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r"/>
            <a:r>
              <a:rPr lang="en-AU" sz="1400" cap="none" dirty="0">
                <a:effectLst/>
                <a:latin typeface="Open Sans" panose="020B0606030504020204" pitchFamily="34" charset="0"/>
                <a:ea typeface="Open Sans" panose="020B0606030504020204" pitchFamily="34" charset="0"/>
                <a:cs typeface="Open Sans" panose="020B0606030504020204" pitchFamily="34" charset="0"/>
              </a:rPr>
              <a:t> </a:t>
            </a:r>
          </a:p>
          <a:p>
            <a:pPr algn="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01AD1A-C4E3-4497-A509-99CF4FBDC86C}"/>
              </a:ext>
            </a:extLst>
          </p:cNvPr>
          <p:cNvSpPr txBox="1"/>
          <p:nvPr/>
        </p:nvSpPr>
        <p:spPr>
          <a:xfrm>
            <a:off x="1742603" y="4359824"/>
            <a:ext cx="2565918" cy="338554"/>
          </a:xfrm>
          <a:prstGeom prst="rect">
            <a:avLst/>
          </a:prstGeom>
          <a:noFill/>
        </p:spPr>
        <p:txBody>
          <a:bodyPr wrap="square" rtlCol="0">
            <a:spAutoFit/>
          </a:bodyPr>
          <a:lstStyle/>
          <a:p>
            <a:pPr algn="ctr"/>
            <a:r>
              <a:rPr lang="en-AU" sz="1600" dirty="0">
                <a:solidFill>
                  <a:schemeClr val="tx2"/>
                </a:solidFill>
                <a:latin typeface="Calibri" panose="020F0502020204030204" pitchFamily="34" charset="0"/>
                <a:cs typeface="Calibri" panose="020F0502020204030204" pitchFamily="34" charset="0"/>
              </a:rPr>
              <a:t>Part of the</a:t>
            </a:r>
          </a:p>
        </p:txBody>
      </p:sp>
      <p:sp>
        <p:nvSpPr>
          <p:cNvPr id="9" name="TextBox 8">
            <a:extLst>
              <a:ext uri="{FF2B5EF4-FFF2-40B4-BE49-F238E27FC236}">
                <a16:creationId xmlns:a16="http://schemas.microsoft.com/office/drawing/2014/main" id="{17F91F22-CF94-4E83-85E3-E7ACFB82DB21}"/>
              </a:ext>
            </a:extLst>
          </p:cNvPr>
          <p:cNvSpPr txBox="1"/>
          <p:nvPr/>
        </p:nvSpPr>
        <p:spPr>
          <a:xfrm>
            <a:off x="1742603" y="5278305"/>
            <a:ext cx="2565918" cy="338554"/>
          </a:xfrm>
          <a:prstGeom prst="rect">
            <a:avLst/>
          </a:prstGeom>
          <a:noFill/>
        </p:spPr>
        <p:txBody>
          <a:bodyPr wrap="square" rtlCol="0">
            <a:spAutoFit/>
          </a:bodyPr>
          <a:lstStyle/>
          <a:p>
            <a:pPr algn="ctr"/>
            <a:r>
              <a:rPr lang="en-AU" sz="1600" dirty="0">
                <a:solidFill>
                  <a:schemeClr val="tx2"/>
                </a:solidFill>
                <a:latin typeface="Calibri" panose="020F0502020204030204" pitchFamily="34" charset="0"/>
                <a:cs typeface="Calibri" panose="020F0502020204030204" pitchFamily="34" charset="0"/>
              </a:rPr>
              <a:t>family</a:t>
            </a:r>
          </a:p>
        </p:txBody>
      </p:sp>
    </p:spTree>
    <p:extLst>
      <p:ext uri="{BB962C8B-B14F-4D97-AF65-F5344CB8AC3E}">
        <p14:creationId xmlns:p14="http://schemas.microsoft.com/office/powerpoint/2010/main" val="4440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2335"/>
        </a:solidFill>
        <a:effectLst/>
      </p:bgPr>
    </p:bg>
    <p:spTree>
      <p:nvGrpSpPr>
        <p:cNvPr id="1" name="Shape 449"/>
        <p:cNvGrpSpPr/>
        <p:nvPr/>
      </p:nvGrpSpPr>
      <p:grpSpPr>
        <a:xfrm>
          <a:off x="0" y="0"/>
          <a:ext cx="0" cy="0"/>
          <a:chOff x="0" y="0"/>
          <a:chExt cx="0" cy="0"/>
        </a:xfrm>
      </p:grpSpPr>
      <p:sp>
        <p:nvSpPr>
          <p:cNvPr id="460" name="Google Shape;460;p36"/>
          <p:cNvSpPr/>
          <p:nvPr/>
        </p:nvSpPr>
        <p:spPr>
          <a:xfrm>
            <a:off x="4928091" y="5837620"/>
            <a:ext cx="1850400" cy="0"/>
          </a:xfrm>
          <a:custGeom>
            <a:avLst/>
            <a:gdLst/>
            <a:ahLst/>
            <a:cxnLst/>
            <a:rect l="l" t="t" r="r" b="b"/>
            <a:pathLst>
              <a:path w="120000" h="120000" extrusionOk="0">
                <a:moveTo>
                  <a:pt x="0" y="0"/>
                </a:moveTo>
                <a:lnTo>
                  <a:pt x="120000" y="0"/>
                </a:lnTo>
              </a:path>
            </a:pathLst>
          </a:custGeom>
          <a:noFill/>
          <a:ln w="19050" cap="flat" cmpd="sng">
            <a:solidFill>
              <a:srgbClr val="B3B4B3"/>
            </a:solidFill>
            <a:prstDash val="solid"/>
            <a:round/>
            <a:headEnd type="none" w="sm" len="sm"/>
            <a:tailEnd type="none" w="sm" len="sm"/>
          </a:ln>
        </p:spPr>
        <p:txBody>
          <a:bodyPr spcFirstLastPara="1" wrap="square" lIns="0" tIns="0" rIns="0" bIns="0" anchor="t" anchorCtr="0">
            <a:noAutofit/>
          </a:bodyPr>
          <a:lstStyle/>
          <a:p>
            <a:endParaRPr>
              <a:solidFill>
                <a:srgbClr val="000000"/>
              </a:solidFill>
              <a:latin typeface="Calibri" panose="020F0502020204030204" pitchFamily="34" charset="0"/>
              <a:ea typeface="Open Sans" panose="020B0606030504020204" pitchFamily="34" charset="0"/>
              <a:cs typeface="Calibri" panose="020F0502020204030204" pitchFamily="34" charset="0"/>
              <a:sym typeface="Calibri"/>
            </a:endParaRPr>
          </a:p>
        </p:txBody>
      </p:sp>
      <p:cxnSp>
        <p:nvCxnSpPr>
          <p:cNvPr id="461" name="Google Shape;461;p36"/>
          <p:cNvCxnSpPr/>
          <p:nvPr/>
        </p:nvCxnSpPr>
        <p:spPr>
          <a:xfrm>
            <a:off x="776800" y="5138204"/>
            <a:ext cx="10638400" cy="0"/>
          </a:xfrm>
          <a:prstGeom prst="straightConnector1">
            <a:avLst/>
          </a:prstGeom>
          <a:noFill/>
          <a:ln w="9525" cap="flat" cmpd="sng">
            <a:solidFill>
              <a:schemeClr val="dk2"/>
            </a:solidFill>
            <a:prstDash val="solid"/>
            <a:round/>
            <a:headEnd type="none" w="med" len="med"/>
            <a:tailEnd type="none" w="med" len="med"/>
          </a:ln>
        </p:spPr>
      </p:cxnSp>
      <p:sp>
        <p:nvSpPr>
          <p:cNvPr id="2" name="Title 1">
            <a:extLst>
              <a:ext uri="{FF2B5EF4-FFF2-40B4-BE49-F238E27FC236}">
                <a16:creationId xmlns:a16="http://schemas.microsoft.com/office/drawing/2014/main" id="{AB0FE73F-8B23-4BFC-A718-0CD7E221C5F5}"/>
              </a:ext>
            </a:extLst>
          </p:cNvPr>
          <p:cNvSpPr txBox="1">
            <a:spLocks/>
          </p:cNvSpPr>
          <p:nvPr/>
        </p:nvSpPr>
        <p:spPr>
          <a:xfrm>
            <a:off x="4093444" y="6322979"/>
            <a:ext cx="8098556" cy="535021"/>
          </a:xfrm>
          <a:prstGeom prst="rect">
            <a:avLst/>
          </a:prstGeom>
        </p:spPr>
        <p:txBody>
          <a:bodyPr anchor="ct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6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www.mastercare.net.au | www.global-health.com</a:t>
            </a:r>
            <a:r>
              <a:rPr lang="en-AU" sz="1600" cap="none" dirty="0">
                <a:effectLst/>
                <a:latin typeface="Calibri" panose="020F0502020204030204" pitchFamily="34" charset="0"/>
                <a:ea typeface="Open Sans" panose="020B0606030504020204" pitchFamily="34" charset="0"/>
                <a:cs typeface="Calibri" panose="020F0502020204030204" pitchFamily="34" charset="0"/>
              </a:rPr>
              <a:t> </a:t>
            </a:r>
          </a:p>
        </p:txBody>
      </p:sp>
      <p:cxnSp>
        <p:nvCxnSpPr>
          <p:cNvPr id="17" name="Google Shape;137;p35">
            <a:extLst>
              <a:ext uri="{FF2B5EF4-FFF2-40B4-BE49-F238E27FC236}">
                <a16:creationId xmlns:a16="http://schemas.microsoft.com/office/drawing/2014/main" id="{9C314539-8AFC-4213-B392-99ABEBDAA3C1}"/>
              </a:ext>
            </a:extLst>
          </p:cNvPr>
          <p:cNvCxnSpPr/>
          <p:nvPr/>
        </p:nvCxnSpPr>
        <p:spPr>
          <a:xfrm>
            <a:off x="0" y="57125"/>
            <a:ext cx="3979200" cy="0"/>
          </a:xfrm>
          <a:prstGeom prst="straightConnector1">
            <a:avLst/>
          </a:prstGeom>
          <a:noFill/>
          <a:ln w="114300" cap="flat" cmpd="sng">
            <a:solidFill>
              <a:srgbClr val="65C8D0"/>
            </a:solidFill>
            <a:prstDash val="solid"/>
            <a:round/>
            <a:headEnd type="none" w="med" len="med"/>
            <a:tailEnd type="none" w="med" len="med"/>
          </a:ln>
        </p:spPr>
      </p:cxnSp>
      <p:cxnSp>
        <p:nvCxnSpPr>
          <p:cNvPr id="18" name="Google Shape;138;p35">
            <a:extLst>
              <a:ext uri="{FF2B5EF4-FFF2-40B4-BE49-F238E27FC236}">
                <a16:creationId xmlns:a16="http://schemas.microsoft.com/office/drawing/2014/main" id="{43503A17-7830-4281-AC2C-6E2C6125928E}"/>
              </a:ext>
            </a:extLst>
          </p:cNvPr>
          <p:cNvCxnSpPr/>
          <p:nvPr/>
        </p:nvCxnSpPr>
        <p:spPr>
          <a:xfrm>
            <a:off x="3979200" y="57125"/>
            <a:ext cx="4132000" cy="0"/>
          </a:xfrm>
          <a:prstGeom prst="straightConnector1">
            <a:avLst/>
          </a:prstGeom>
          <a:noFill/>
          <a:ln w="114300" cap="flat" cmpd="sng">
            <a:solidFill>
              <a:srgbClr val="295376"/>
            </a:solidFill>
            <a:prstDash val="solid"/>
            <a:round/>
            <a:headEnd type="none" w="med" len="med"/>
            <a:tailEnd type="none" w="med" len="med"/>
          </a:ln>
        </p:spPr>
      </p:cxnSp>
      <p:cxnSp>
        <p:nvCxnSpPr>
          <p:cNvPr id="19" name="Google Shape;139;p35">
            <a:extLst>
              <a:ext uri="{FF2B5EF4-FFF2-40B4-BE49-F238E27FC236}">
                <a16:creationId xmlns:a16="http://schemas.microsoft.com/office/drawing/2014/main" id="{8AB70EF7-CD3A-493A-BE13-34866C7740AB}"/>
              </a:ext>
            </a:extLst>
          </p:cNvPr>
          <p:cNvCxnSpPr/>
          <p:nvPr/>
        </p:nvCxnSpPr>
        <p:spPr>
          <a:xfrm>
            <a:off x="8104733" y="57125"/>
            <a:ext cx="4087200" cy="0"/>
          </a:xfrm>
          <a:prstGeom prst="straightConnector1">
            <a:avLst/>
          </a:prstGeom>
          <a:noFill/>
          <a:ln w="114300" cap="flat" cmpd="sng">
            <a:solidFill>
              <a:srgbClr val="E64841"/>
            </a:solidFill>
            <a:prstDash val="solid"/>
            <a:round/>
            <a:headEnd type="none" w="med" len="med"/>
            <a:tailEnd type="none" w="med" len="med"/>
          </a:ln>
        </p:spPr>
      </p:cxnSp>
      <p:sp>
        <p:nvSpPr>
          <p:cNvPr id="16" name="Flowchart: Magnetic Disk 15">
            <a:extLst>
              <a:ext uri="{FF2B5EF4-FFF2-40B4-BE49-F238E27FC236}">
                <a16:creationId xmlns:a16="http://schemas.microsoft.com/office/drawing/2014/main" id="{98A50267-2403-4C0F-9B13-CD1668AAD19E}"/>
              </a:ext>
            </a:extLst>
          </p:cNvPr>
          <p:cNvSpPr/>
          <p:nvPr/>
        </p:nvSpPr>
        <p:spPr>
          <a:xfrm>
            <a:off x="3214090" y="5931372"/>
            <a:ext cx="1530220" cy="378282"/>
          </a:xfrm>
          <a:prstGeom prst="flowChartMagneticDisk">
            <a:avLst/>
          </a:prstGeom>
          <a:solidFill>
            <a:srgbClr val="65C8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20" name="Flowchart: Magnetic Disk 19">
            <a:extLst>
              <a:ext uri="{FF2B5EF4-FFF2-40B4-BE49-F238E27FC236}">
                <a16:creationId xmlns:a16="http://schemas.microsoft.com/office/drawing/2014/main" id="{B0C5A508-3608-4B9D-B16D-6BEDE8B1A4C2}"/>
              </a:ext>
            </a:extLst>
          </p:cNvPr>
          <p:cNvSpPr/>
          <p:nvPr/>
        </p:nvSpPr>
        <p:spPr>
          <a:xfrm>
            <a:off x="3214090" y="5683933"/>
            <a:ext cx="1530220" cy="378282"/>
          </a:xfrm>
          <a:prstGeom prst="flowChartMagneticDisk">
            <a:avLst/>
          </a:prstGeom>
          <a:solidFill>
            <a:srgbClr val="295376"/>
          </a:solidFill>
          <a:ln>
            <a:solidFill>
              <a:srgbClr val="295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22" name="Flowchart: Magnetic Disk 21">
            <a:extLst>
              <a:ext uri="{FF2B5EF4-FFF2-40B4-BE49-F238E27FC236}">
                <a16:creationId xmlns:a16="http://schemas.microsoft.com/office/drawing/2014/main" id="{32A833C1-D968-4F2A-96A7-CA5CF29A3C29}"/>
              </a:ext>
            </a:extLst>
          </p:cNvPr>
          <p:cNvSpPr/>
          <p:nvPr/>
        </p:nvSpPr>
        <p:spPr>
          <a:xfrm>
            <a:off x="3214203" y="5431750"/>
            <a:ext cx="1530220" cy="378282"/>
          </a:xfrm>
          <a:prstGeom prst="flowChartMagneticDisk">
            <a:avLst/>
          </a:prstGeom>
          <a:solidFill>
            <a:srgbClr val="E648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24" name="TextBox 1">
            <a:extLst>
              <a:ext uri="{FF2B5EF4-FFF2-40B4-BE49-F238E27FC236}">
                <a16:creationId xmlns:a16="http://schemas.microsoft.com/office/drawing/2014/main" id="{A15F1607-A214-4CF2-8A42-77184144864C}"/>
              </a:ext>
            </a:extLst>
          </p:cNvPr>
          <p:cNvSpPr txBox="1"/>
          <p:nvPr/>
        </p:nvSpPr>
        <p:spPr>
          <a:xfrm>
            <a:off x="0" y="120492"/>
            <a:ext cx="12191933" cy="800219"/>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chemeClr val="bg1"/>
                </a:solidFill>
                <a:latin typeface="Calibri" panose="020F0502020204030204" pitchFamily="34" charset="0"/>
                <a:ea typeface="Open Sans" panose="020B0606030504020204" pitchFamily="34" charset="0"/>
                <a:cs typeface="Calibri" panose="020F0502020204030204" pitchFamily="34" charset="0"/>
              </a:rPr>
              <a:t>An integrated and stacked solution designed to connect the Healthcare eco-system</a:t>
            </a:r>
            <a:br>
              <a:rPr lang="en-AU" sz="2800" dirty="0">
                <a:solidFill>
                  <a:schemeClr val="bg1"/>
                </a:solidFill>
                <a:latin typeface="Calibri" panose="020F0502020204030204" pitchFamily="34" charset="0"/>
                <a:ea typeface="Open Sans" panose="020B0606030504020204" pitchFamily="34" charset="0"/>
                <a:cs typeface="Calibri" panose="020F0502020204030204" pitchFamily="34" charset="0"/>
              </a:rPr>
            </a:br>
            <a:r>
              <a:rPr lang="en-AU" dirty="0">
                <a:solidFill>
                  <a:schemeClr val="bg1"/>
                </a:solidFill>
                <a:latin typeface="Calibri" panose="020F0502020204030204" pitchFamily="34" charset="0"/>
                <a:ea typeface="Open Sans" panose="020B0606030504020204" pitchFamily="34" charset="0"/>
                <a:cs typeface="Calibri" panose="020F0502020204030204" pitchFamily="34" charset="0"/>
              </a:rPr>
              <a:t>All of the tools needed to easily add to and build for the perfect hospital solution</a:t>
            </a:r>
          </a:p>
        </p:txBody>
      </p:sp>
      <p:sp>
        <p:nvSpPr>
          <p:cNvPr id="36" name="Google Shape;453;p36">
            <a:extLst>
              <a:ext uri="{FF2B5EF4-FFF2-40B4-BE49-F238E27FC236}">
                <a16:creationId xmlns:a16="http://schemas.microsoft.com/office/drawing/2014/main" id="{1C4AE682-8045-434F-99B4-B48EC3D86F06}"/>
              </a:ext>
            </a:extLst>
          </p:cNvPr>
          <p:cNvSpPr/>
          <p:nvPr/>
        </p:nvSpPr>
        <p:spPr>
          <a:xfrm>
            <a:off x="1283016" y="3344821"/>
            <a:ext cx="818000" cy="0"/>
          </a:xfrm>
          <a:custGeom>
            <a:avLst/>
            <a:gdLst/>
            <a:ahLst/>
            <a:cxnLst/>
            <a:rect l="l" t="t" r="r" b="b"/>
            <a:pathLst>
              <a:path w="120000" h="120000" extrusionOk="0">
                <a:moveTo>
                  <a:pt x="0" y="0"/>
                </a:moveTo>
                <a:lnTo>
                  <a:pt x="120000" y="0"/>
                </a:lnTo>
              </a:path>
            </a:pathLst>
          </a:custGeom>
          <a:noFill/>
          <a:ln w="19050" cap="flat" cmpd="sng">
            <a:solidFill>
              <a:srgbClr val="65C8D0"/>
            </a:solidFill>
            <a:prstDash val="solid"/>
            <a:round/>
            <a:headEnd type="none" w="sm" len="sm"/>
            <a:tailEnd type="none" w="sm" len="sm"/>
          </a:ln>
        </p:spPr>
        <p:txBody>
          <a:bodyPr spcFirstLastPara="1" wrap="square" lIns="0" tIns="0" rIns="0" bIns="0" anchor="t" anchorCtr="0">
            <a:noAutofit/>
          </a:bodyPr>
          <a:lstStyle/>
          <a:p>
            <a:endParaRPr>
              <a:solidFill>
                <a:srgbClr val="000000"/>
              </a:solidFill>
              <a:latin typeface="Calibri" panose="020F0502020204030204" pitchFamily="34" charset="0"/>
              <a:ea typeface="Open Sans" panose="020B0606030504020204" pitchFamily="34" charset="0"/>
              <a:cs typeface="Calibri" panose="020F0502020204030204" pitchFamily="34" charset="0"/>
              <a:sym typeface="Calibri"/>
            </a:endParaRPr>
          </a:p>
        </p:txBody>
      </p:sp>
      <p:sp>
        <p:nvSpPr>
          <p:cNvPr id="38" name="Google Shape;454;p36">
            <a:extLst>
              <a:ext uri="{FF2B5EF4-FFF2-40B4-BE49-F238E27FC236}">
                <a16:creationId xmlns:a16="http://schemas.microsoft.com/office/drawing/2014/main" id="{EE45D018-8452-472D-BF92-6BC1777901F8}"/>
              </a:ext>
            </a:extLst>
          </p:cNvPr>
          <p:cNvSpPr/>
          <p:nvPr/>
        </p:nvSpPr>
        <p:spPr>
          <a:xfrm>
            <a:off x="5442296" y="3344821"/>
            <a:ext cx="818000" cy="0"/>
          </a:xfrm>
          <a:custGeom>
            <a:avLst/>
            <a:gdLst/>
            <a:ahLst/>
            <a:cxnLst/>
            <a:rect l="l" t="t" r="r" b="b"/>
            <a:pathLst>
              <a:path w="120000" h="120000" extrusionOk="0">
                <a:moveTo>
                  <a:pt x="0" y="0"/>
                </a:moveTo>
                <a:lnTo>
                  <a:pt x="120000" y="0"/>
                </a:lnTo>
              </a:path>
            </a:pathLst>
          </a:custGeom>
          <a:noFill/>
          <a:ln w="19050" cap="flat" cmpd="sng">
            <a:solidFill>
              <a:srgbClr val="295376"/>
            </a:solidFill>
            <a:prstDash val="solid"/>
            <a:round/>
            <a:headEnd type="none" w="sm" len="sm"/>
            <a:tailEnd type="none" w="sm" len="sm"/>
          </a:ln>
        </p:spPr>
        <p:txBody>
          <a:bodyPr spcFirstLastPara="1" wrap="square" lIns="0" tIns="0" rIns="0" bIns="0" anchor="t" anchorCtr="0">
            <a:noAutofit/>
          </a:bodyPr>
          <a:lstStyle/>
          <a:p>
            <a:endParaRPr>
              <a:solidFill>
                <a:srgbClr val="000000"/>
              </a:solidFill>
              <a:latin typeface="Calibri" panose="020F0502020204030204" pitchFamily="34" charset="0"/>
              <a:ea typeface="Open Sans" panose="020B0606030504020204" pitchFamily="34" charset="0"/>
              <a:cs typeface="Calibri" panose="020F0502020204030204" pitchFamily="34" charset="0"/>
              <a:sym typeface="Calibri"/>
            </a:endParaRPr>
          </a:p>
        </p:txBody>
      </p:sp>
      <p:sp>
        <p:nvSpPr>
          <p:cNvPr id="40" name="Google Shape;455;p36">
            <a:extLst>
              <a:ext uri="{FF2B5EF4-FFF2-40B4-BE49-F238E27FC236}">
                <a16:creationId xmlns:a16="http://schemas.microsoft.com/office/drawing/2014/main" id="{457ED930-ABB6-4AC3-B187-67D8E53B896F}"/>
              </a:ext>
            </a:extLst>
          </p:cNvPr>
          <p:cNvSpPr/>
          <p:nvPr/>
        </p:nvSpPr>
        <p:spPr>
          <a:xfrm>
            <a:off x="9993319" y="3344821"/>
            <a:ext cx="818000" cy="0"/>
          </a:xfrm>
          <a:custGeom>
            <a:avLst/>
            <a:gdLst/>
            <a:ahLst/>
            <a:cxnLst/>
            <a:rect l="l" t="t" r="r" b="b"/>
            <a:pathLst>
              <a:path w="120000" h="120000" extrusionOk="0">
                <a:moveTo>
                  <a:pt x="0" y="0"/>
                </a:moveTo>
                <a:lnTo>
                  <a:pt x="120000" y="0"/>
                </a:lnTo>
              </a:path>
            </a:pathLst>
          </a:custGeom>
          <a:noFill/>
          <a:ln w="19050" cap="flat" cmpd="sng">
            <a:solidFill>
              <a:srgbClr val="E64841"/>
            </a:solidFill>
            <a:prstDash val="solid"/>
            <a:round/>
            <a:headEnd type="none" w="sm" len="sm"/>
            <a:tailEnd type="none" w="sm" len="sm"/>
          </a:ln>
        </p:spPr>
        <p:txBody>
          <a:bodyPr spcFirstLastPara="1" wrap="square" lIns="0" tIns="0" rIns="0" bIns="0" anchor="t" anchorCtr="0">
            <a:noAutofit/>
          </a:bodyPr>
          <a:lstStyle/>
          <a:p>
            <a:endParaRPr>
              <a:solidFill>
                <a:srgbClr val="000000"/>
              </a:solidFill>
              <a:latin typeface="Calibri" panose="020F0502020204030204" pitchFamily="34" charset="0"/>
              <a:ea typeface="Open Sans" panose="020B0606030504020204" pitchFamily="34" charset="0"/>
              <a:cs typeface="Calibri" panose="020F0502020204030204" pitchFamily="34" charset="0"/>
              <a:sym typeface="Calibri"/>
            </a:endParaRPr>
          </a:p>
        </p:txBody>
      </p:sp>
      <p:sp>
        <p:nvSpPr>
          <p:cNvPr id="42" name="Flowchart: Magnetic Disk 41">
            <a:extLst>
              <a:ext uri="{FF2B5EF4-FFF2-40B4-BE49-F238E27FC236}">
                <a16:creationId xmlns:a16="http://schemas.microsoft.com/office/drawing/2014/main" id="{E4FA535A-9CD3-4FE8-8853-17528B8DC49D}"/>
              </a:ext>
            </a:extLst>
          </p:cNvPr>
          <p:cNvSpPr/>
          <p:nvPr/>
        </p:nvSpPr>
        <p:spPr>
          <a:xfrm>
            <a:off x="904035" y="2124837"/>
            <a:ext cx="1530220" cy="378282"/>
          </a:xfrm>
          <a:prstGeom prst="flowChartMagneticDisk">
            <a:avLst/>
          </a:prstGeom>
          <a:solidFill>
            <a:srgbClr val="65C8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44" name="Flowchart: Magnetic Disk 43">
            <a:extLst>
              <a:ext uri="{FF2B5EF4-FFF2-40B4-BE49-F238E27FC236}">
                <a16:creationId xmlns:a16="http://schemas.microsoft.com/office/drawing/2014/main" id="{7CE4FFAA-B13A-49C8-95A9-234BCE9D896E}"/>
              </a:ext>
            </a:extLst>
          </p:cNvPr>
          <p:cNvSpPr/>
          <p:nvPr/>
        </p:nvSpPr>
        <p:spPr>
          <a:xfrm>
            <a:off x="904035" y="1877398"/>
            <a:ext cx="1530220" cy="378282"/>
          </a:xfrm>
          <a:prstGeom prst="flowChartMagneticDisk">
            <a:avLst/>
          </a:prstGeom>
          <a:solidFill>
            <a:srgbClr val="B3B4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46" name="Flowchart: Magnetic Disk 45">
            <a:extLst>
              <a:ext uri="{FF2B5EF4-FFF2-40B4-BE49-F238E27FC236}">
                <a16:creationId xmlns:a16="http://schemas.microsoft.com/office/drawing/2014/main" id="{CFE26DD3-0C74-4CAF-B756-94B1234E330C}"/>
              </a:ext>
            </a:extLst>
          </p:cNvPr>
          <p:cNvSpPr/>
          <p:nvPr/>
        </p:nvSpPr>
        <p:spPr>
          <a:xfrm>
            <a:off x="904148" y="1625215"/>
            <a:ext cx="1530220" cy="378282"/>
          </a:xfrm>
          <a:prstGeom prst="flowChartMagneticDisk">
            <a:avLst/>
          </a:prstGeom>
          <a:solidFill>
            <a:srgbClr val="B3B4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48" name="Flowchart: Magnetic Disk 47">
            <a:extLst>
              <a:ext uri="{FF2B5EF4-FFF2-40B4-BE49-F238E27FC236}">
                <a16:creationId xmlns:a16="http://schemas.microsoft.com/office/drawing/2014/main" id="{C9EC35E4-4AA7-4821-9467-724DE3780C80}"/>
              </a:ext>
            </a:extLst>
          </p:cNvPr>
          <p:cNvSpPr/>
          <p:nvPr/>
        </p:nvSpPr>
        <p:spPr>
          <a:xfrm>
            <a:off x="5103819" y="2116191"/>
            <a:ext cx="1530220" cy="378282"/>
          </a:xfrm>
          <a:prstGeom prst="flowChartMagneticDisk">
            <a:avLst/>
          </a:prstGeom>
          <a:solidFill>
            <a:srgbClr val="B3B4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50" name="Flowchart: Magnetic Disk 49">
            <a:extLst>
              <a:ext uri="{FF2B5EF4-FFF2-40B4-BE49-F238E27FC236}">
                <a16:creationId xmlns:a16="http://schemas.microsoft.com/office/drawing/2014/main" id="{7EBA6CB0-9A4A-4F8F-A421-3668D9411C2D}"/>
              </a:ext>
            </a:extLst>
          </p:cNvPr>
          <p:cNvSpPr/>
          <p:nvPr/>
        </p:nvSpPr>
        <p:spPr>
          <a:xfrm>
            <a:off x="5103819" y="1868752"/>
            <a:ext cx="1530220" cy="378282"/>
          </a:xfrm>
          <a:prstGeom prst="flowChartMagneticDisk">
            <a:avLst/>
          </a:prstGeom>
          <a:solidFill>
            <a:srgbClr val="295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52" name="Flowchart: Magnetic Disk 51">
            <a:extLst>
              <a:ext uri="{FF2B5EF4-FFF2-40B4-BE49-F238E27FC236}">
                <a16:creationId xmlns:a16="http://schemas.microsoft.com/office/drawing/2014/main" id="{FA1FB41A-C71A-44FA-8B46-30FD41237250}"/>
              </a:ext>
            </a:extLst>
          </p:cNvPr>
          <p:cNvSpPr/>
          <p:nvPr/>
        </p:nvSpPr>
        <p:spPr>
          <a:xfrm>
            <a:off x="5103932" y="1616569"/>
            <a:ext cx="1530220" cy="378282"/>
          </a:xfrm>
          <a:prstGeom prst="flowChartMagneticDisk">
            <a:avLst/>
          </a:prstGeom>
          <a:solidFill>
            <a:srgbClr val="B3B4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53" name="Flowchart: Magnetic Disk 52">
            <a:extLst>
              <a:ext uri="{FF2B5EF4-FFF2-40B4-BE49-F238E27FC236}">
                <a16:creationId xmlns:a16="http://schemas.microsoft.com/office/drawing/2014/main" id="{C9AB6E70-70E2-4E5F-B99D-B32E68715253}"/>
              </a:ext>
            </a:extLst>
          </p:cNvPr>
          <p:cNvSpPr/>
          <p:nvPr/>
        </p:nvSpPr>
        <p:spPr>
          <a:xfrm>
            <a:off x="9583714" y="2121580"/>
            <a:ext cx="1530220" cy="378282"/>
          </a:xfrm>
          <a:prstGeom prst="flowChartMagneticDisk">
            <a:avLst/>
          </a:prstGeom>
          <a:solidFill>
            <a:srgbClr val="B3B4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55" name="Flowchart: Magnetic Disk 54">
            <a:extLst>
              <a:ext uri="{FF2B5EF4-FFF2-40B4-BE49-F238E27FC236}">
                <a16:creationId xmlns:a16="http://schemas.microsoft.com/office/drawing/2014/main" id="{DCFE880A-6037-440F-A673-659A939BFA38}"/>
              </a:ext>
            </a:extLst>
          </p:cNvPr>
          <p:cNvSpPr/>
          <p:nvPr/>
        </p:nvSpPr>
        <p:spPr>
          <a:xfrm>
            <a:off x="9583714" y="1874141"/>
            <a:ext cx="1530220" cy="378282"/>
          </a:xfrm>
          <a:prstGeom prst="flowChartMagneticDisk">
            <a:avLst/>
          </a:prstGeom>
          <a:solidFill>
            <a:srgbClr val="B3B4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57" name="Flowchart: Magnetic Disk 56">
            <a:extLst>
              <a:ext uri="{FF2B5EF4-FFF2-40B4-BE49-F238E27FC236}">
                <a16:creationId xmlns:a16="http://schemas.microsoft.com/office/drawing/2014/main" id="{D145A04E-41E4-4930-81F5-972F41F329AA}"/>
              </a:ext>
            </a:extLst>
          </p:cNvPr>
          <p:cNvSpPr/>
          <p:nvPr/>
        </p:nvSpPr>
        <p:spPr>
          <a:xfrm>
            <a:off x="9583827" y="1621958"/>
            <a:ext cx="1530220" cy="378282"/>
          </a:xfrm>
          <a:prstGeom prst="flowChartMagneticDisk">
            <a:avLst/>
          </a:prstGeom>
          <a:solidFill>
            <a:srgbClr val="E648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Calibri" panose="020F0502020204030204" pitchFamily="34" charset="0"/>
              <a:ea typeface="Open Sans" panose="020B0606030504020204" pitchFamily="34" charset="0"/>
              <a:cs typeface="Calibri" panose="020F0502020204030204" pitchFamily="34" charset="0"/>
            </a:endParaRPr>
          </a:p>
        </p:txBody>
      </p:sp>
      <p:sp>
        <p:nvSpPr>
          <p:cNvPr id="464" name="Google Shape;451;p36">
            <a:extLst>
              <a:ext uri="{FF2B5EF4-FFF2-40B4-BE49-F238E27FC236}">
                <a16:creationId xmlns:a16="http://schemas.microsoft.com/office/drawing/2014/main" id="{DA8F3199-79A7-465B-B510-9B28A4C684B3}"/>
              </a:ext>
            </a:extLst>
          </p:cNvPr>
          <p:cNvSpPr txBox="1"/>
          <p:nvPr/>
        </p:nvSpPr>
        <p:spPr>
          <a:xfrm>
            <a:off x="3979200" y="2880992"/>
            <a:ext cx="3734834" cy="2043200"/>
          </a:xfrm>
          <a:prstGeom prst="rect">
            <a:avLst/>
          </a:prstGeom>
          <a:noFill/>
          <a:ln>
            <a:noFill/>
          </a:ln>
        </p:spPr>
        <p:txBody>
          <a:bodyPr spcFirstLastPara="1" wrap="square" lIns="0" tIns="0" rIns="0" bIns="0" anchor="t" anchorCtr="0">
            <a:noAutofit/>
          </a:bodyPr>
          <a:lstStyle/>
          <a:p>
            <a:pPr marL="14941" indent="-14941" algn="ctr"/>
            <a:r>
              <a:rPr lang="en-AU" sz="1200" b="1"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Patient Portal</a:t>
            </a:r>
          </a:p>
          <a:p>
            <a:pPr marL="14941" indent="-14941" algn="ctr"/>
            <a:endParaRPr lang="en-AU" sz="1200" b="1"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a:p>
            <a:pPr marL="14941" indent="-14941" algn="ctr"/>
            <a:endParaRPr lang="en-AU" sz="1100"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a:p>
            <a:pPr marL="14941" indent="-14941" algn="ctr"/>
            <a:endParaRPr lang="en-AU" sz="1100"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a:p>
            <a:pPr marL="14941" indent="-14941" algn="ctr"/>
            <a:r>
              <a:rPr lang="en-AU" sz="1100"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Digitally capture patient information prior to their appointment without having to re-key information into your client database. Patient access the portal from anywhere at any time, so you have the accurate information and can focus on improving their health outcomes.</a:t>
            </a:r>
            <a:endParaRPr sz="1100"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p:txBody>
      </p:sp>
      <p:sp>
        <p:nvSpPr>
          <p:cNvPr id="465" name="Google Shape;450;p36">
            <a:extLst>
              <a:ext uri="{FF2B5EF4-FFF2-40B4-BE49-F238E27FC236}">
                <a16:creationId xmlns:a16="http://schemas.microsoft.com/office/drawing/2014/main" id="{E0FBFF06-B167-47F5-B13C-E497874C4B42}"/>
              </a:ext>
            </a:extLst>
          </p:cNvPr>
          <p:cNvSpPr txBox="1"/>
          <p:nvPr/>
        </p:nvSpPr>
        <p:spPr>
          <a:xfrm>
            <a:off x="126460" y="2870434"/>
            <a:ext cx="3112016" cy="2043200"/>
          </a:xfrm>
          <a:prstGeom prst="rect">
            <a:avLst/>
          </a:prstGeom>
          <a:noFill/>
          <a:ln>
            <a:noFill/>
          </a:ln>
        </p:spPr>
        <p:txBody>
          <a:bodyPr spcFirstLastPara="1" wrap="square" lIns="0" tIns="0" rIns="0" bIns="0" anchor="t" anchorCtr="0">
            <a:noAutofit/>
          </a:bodyPr>
          <a:lstStyle/>
          <a:p>
            <a:pPr marL="14941" indent="-14941" algn="ctr"/>
            <a:r>
              <a:rPr lang="en-AU" sz="1200" b="1" dirty="0" err="1">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MasterCare</a:t>
            </a:r>
            <a:r>
              <a:rPr lang="en-AU" sz="1200" b="1"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 PAS/EMR</a:t>
            </a:r>
          </a:p>
          <a:p>
            <a:pPr marL="14941" indent="-14941" algn="ctr"/>
            <a:endParaRPr lang="en-AU" sz="1200" b="1"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a:p>
            <a:pPr marL="14941" indent="-14941" algn="ctr"/>
            <a:endParaRPr lang="en-AU" sz="1200" b="1"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a:p>
            <a:pPr marL="14941" indent="-14941" algn="ctr"/>
            <a:endParaRPr lang="en-AU" sz="1100"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a:p>
            <a:pPr marL="14941" indent="-14941" algn="ctr"/>
            <a:r>
              <a:rPr lang="en-AU" sz="1100"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An end-to-end fully integrated medical software solution which incorporates the entire process that a hospital requires and assists with the management of clinical and administrative hospital targets.</a:t>
            </a:r>
            <a:endParaRPr lang="en-AU" sz="1100" dirty="0">
              <a:solidFill>
                <a:srgbClr val="000000"/>
              </a:solidFill>
              <a:latin typeface="Calibri" panose="020F0502020204030204" pitchFamily="34" charset="0"/>
              <a:ea typeface="Open Sans" panose="020B0606030504020204" pitchFamily="34" charset="0"/>
              <a:cs typeface="Calibri" panose="020F0502020204030204" pitchFamily="34" charset="0"/>
              <a:sym typeface="Avenir"/>
            </a:endParaRPr>
          </a:p>
        </p:txBody>
      </p:sp>
      <p:sp>
        <p:nvSpPr>
          <p:cNvPr id="466" name="Google Shape;450;p36">
            <a:extLst>
              <a:ext uri="{FF2B5EF4-FFF2-40B4-BE49-F238E27FC236}">
                <a16:creationId xmlns:a16="http://schemas.microsoft.com/office/drawing/2014/main" id="{E750744F-26F7-4375-B7F6-3C804694F8A3}"/>
              </a:ext>
            </a:extLst>
          </p:cNvPr>
          <p:cNvSpPr txBox="1"/>
          <p:nvPr/>
        </p:nvSpPr>
        <p:spPr>
          <a:xfrm>
            <a:off x="8536791" y="2858843"/>
            <a:ext cx="3437958" cy="2043200"/>
          </a:xfrm>
          <a:prstGeom prst="rect">
            <a:avLst/>
          </a:prstGeom>
          <a:noFill/>
          <a:ln>
            <a:noFill/>
          </a:ln>
        </p:spPr>
        <p:txBody>
          <a:bodyPr spcFirstLastPara="1" wrap="square" lIns="0" tIns="0" rIns="0" bIns="0" anchor="t" anchorCtr="0">
            <a:noAutofit/>
          </a:bodyPr>
          <a:lstStyle/>
          <a:p>
            <a:pPr marL="14941" indent="-14941" algn="ctr"/>
            <a:r>
              <a:rPr lang="en-AU" sz="1200" b="1" dirty="0" err="1">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MasterCare</a:t>
            </a:r>
            <a:r>
              <a:rPr lang="en-AU" sz="1200" b="1"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 Discharge Summaries</a:t>
            </a:r>
          </a:p>
          <a:p>
            <a:pPr marL="14941" indent="-14941" algn="ctr"/>
            <a:endParaRPr lang="en-AU" sz="1200" b="1"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a:p>
            <a:pPr marL="14941" indent="-14941" algn="ctr"/>
            <a:endParaRPr lang="en-AU" sz="1200" b="1"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a:p>
            <a:pPr marL="14941" indent="-14941" algn="ctr"/>
            <a:endParaRPr lang="en-AU" sz="1100"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a:p>
            <a:pPr marL="14941" indent="-14941" algn="ctr"/>
            <a:r>
              <a:rPr lang="en-AU" sz="1100"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An fully digital solution which allows hospitals to generate, send and store electronic discharge summaries with structured data, and upload it to the My Health Record system. Easily integrates with your existing </a:t>
            </a:r>
            <a:r>
              <a:rPr lang="en-AU" sz="1100" dirty="0" err="1">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MasterCare</a:t>
            </a:r>
            <a:r>
              <a:rPr lang="en-AU" sz="1100"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 PAS with the additional benefit of having discharge summaries.</a:t>
            </a:r>
            <a:endParaRPr lang="en-AU" sz="1100" dirty="0">
              <a:solidFill>
                <a:srgbClr val="000000"/>
              </a:solidFill>
              <a:latin typeface="Calibri" panose="020F0502020204030204" pitchFamily="34" charset="0"/>
              <a:ea typeface="Open Sans" panose="020B0606030504020204" pitchFamily="34" charset="0"/>
              <a:cs typeface="Calibri" panose="020F0502020204030204" pitchFamily="34" charset="0"/>
              <a:sym typeface="Avenir"/>
            </a:endParaRPr>
          </a:p>
        </p:txBody>
      </p:sp>
      <p:sp>
        <p:nvSpPr>
          <p:cNvPr id="5" name="Google Shape;459;p36">
            <a:extLst>
              <a:ext uri="{FF2B5EF4-FFF2-40B4-BE49-F238E27FC236}">
                <a16:creationId xmlns:a16="http://schemas.microsoft.com/office/drawing/2014/main" id="{18B9AB0B-FA53-496F-B9FF-50FF6BD28E3E}"/>
              </a:ext>
            </a:extLst>
          </p:cNvPr>
          <p:cNvSpPr txBox="1"/>
          <p:nvPr/>
        </p:nvSpPr>
        <p:spPr>
          <a:xfrm>
            <a:off x="4928091" y="5519216"/>
            <a:ext cx="4920360" cy="1158908"/>
          </a:xfrm>
          <a:prstGeom prst="rect">
            <a:avLst/>
          </a:prstGeom>
          <a:noFill/>
          <a:ln>
            <a:noFill/>
          </a:ln>
        </p:spPr>
        <p:txBody>
          <a:bodyPr spcFirstLastPara="1" wrap="square" lIns="0" tIns="0" rIns="0" bIns="0" anchor="t" anchorCtr="0">
            <a:noAutofit/>
          </a:bodyPr>
          <a:lstStyle/>
          <a:p>
            <a:pPr marL="14941" indent="-14941"/>
            <a:r>
              <a:rPr lang="en-AU" sz="1200" b="1"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E-Switch</a:t>
            </a:r>
            <a:endParaRPr sz="1200" b="1"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endParaRPr>
          </a:p>
          <a:p>
            <a:pPr marL="14941" marR="5977" indent="-14941">
              <a:lnSpc>
                <a:spcPct val="133300"/>
              </a:lnSpc>
              <a:spcBef>
                <a:spcPts val="1247"/>
              </a:spcBef>
            </a:pPr>
            <a:r>
              <a:rPr lang="en-AU" sz="1100" dirty="0">
                <a:solidFill>
                  <a:srgbClr val="FFFFFF"/>
                </a:solidFill>
                <a:latin typeface="Calibri" panose="020F0502020204030204" pitchFamily="34" charset="0"/>
                <a:ea typeface="Open Sans" panose="020B0606030504020204" pitchFamily="34" charset="0"/>
                <a:cs typeface="Calibri" panose="020F0502020204030204" pitchFamily="34" charset="0"/>
                <a:sym typeface="Avenir"/>
              </a:rPr>
              <a:t>The middleware to allow you exchange data externally, internally and between different software systems for optimum workflow efficiency and data accuracy.</a:t>
            </a:r>
            <a:endParaRPr sz="1100" dirty="0">
              <a:solidFill>
                <a:srgbClr val="000000"/>
              </a:solidFill>
              <a:latin typeface="Calibri" panose="020F0502020204030204" pitchFamily="34" charset="0"/>
              <a:ea typeface="Open Sans" panose="020B0606030504020204" pitchFamily="34" charset="0"/>
              <a:cs typeface="Calibri" panose="020F0502020204030204" pitchFamily="34" charset="0"/>
              <a:sym typeface="Avenir"/>
            </a:endParaRPr>
          </a:p>
        </p:txBody>
      </p:sp>
      <p:sp>
        <p:nvSpPr>
          <p:cNvPr id="6" name="TextBox 5">
            <a:extLst>
              <a:ext uri="{FF2B5EF4-FFF2-40B4-BE49-F238E27FC236}">
                <a16:creationId xmlns:a16="http://schemas.microsoft.com/office/drawing/2014/main" id="{65195E1D-4223-4B4C-9B7F-BC0D6DE4423B}"/>
              </a:ext>
            </a:extLst>
          </p:cNvPr>
          <p:cNvSpPr txBox="1"/>
          <p:nvPr/>
        </p:nvSpPr>
        <p:spPr>
          <a:xfrm>
            <a:off x="-11855" y="4709409"/>
            <a:ext cx="12191933" cy="338554"/>
          </a:xfrm>
          <a:prstGeom prst="rect">
            <a:avLst/>
          </a:prstGeom>
          <a:noFill/>
        </p:spPr>
        <p:txBody>
          <a:bodyPr wrap="square">
            <a:spAutoFit/>
          </a:bodyPr>
          <a:lstStyle/>
          <a:p>
            <a:pPr algn="ctr"/>
            <a:r>
              <a:rPr lang="en-AU" sz="1600" dirty="0" err="1">
                <a:solidFill>
                  <a:schemeClr val="bg1"/>
                </a:solidFill>
                <a:latin typeface="Calibri" panose="020F0502020204030204" pitchFamily="34" charset="0"/>
                <a:ea typeface="Open Sans" panose="020B0606030504020204" pitchFamily="34" charset="0"/>
                <a:cs typeface="Calibri" panose="020F0502020204030204" pitchFamily="34" charset="0"/>
              </a:rPr>
              <a:t>MasterCare</a:t>
            </a:r>
            <a:r>
              <a:rPr lang="en-AU" sz="1600" dirty="0">
                <a:solidFill>
                  <a:schemeClr val="bg1"/>
                </a:solidFill>
                <a:latin typeface="Calibri" panose="020F0502020204030204" pitchFamily="34" charset="0"/>
                <a:ea typeface="Open Sans" panose="020B0606030504020204" pitchFamily="34" charset="0"/>
                <a:cs typeface="Calibri" panose="020F0502020204030204" pitchFamily="34" charset="0"/>
              </a:rPr>
              <a:t> allows for implementation of different modules as per the hospital requirements, which can be rolled out in a phased approach.</a:t>
            </a:r>
            <a:endParaRPr lang="en-AU" sz="1600" i="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201663-C217-4973-A547-BFA841EE13EA}"/>
              </a:ext>
            </a:extLst>
          </p:cNvPr>
          <p:cNvSpPr/>
          <p:nvPr/>
        </p:nvSpPr>
        <p:spPr>
          <a:xfrm>
            <a:off x="0" y="6322981"/>
            <a:ext cx="12192000" cy="535021"/>
          </a:xfrm>
          <a:prstGeom prst="rect">
            <a:avLst/>
          </a:prstGeom>
          <a:solidFill>
            <a:srgbClr val="17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15F27"/>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9B787F72-2CC8-4D13-9BFF-C8949DBEB9EE}"/>
              </a:ext>
            </a:extLst>
          </p:cNvPr>
          <p:cNvSpPr txBox="1">
            <a:spLocks/>
          </p:cNvSpPr>
          <p:nvPr/>
        </p:nvSpPr>
        <p:spPr>
          <a:xfrm>
            <a:off x="4093444" y="6322979"/>
            <a:ext cx="8098556" cy="535021"/>
          </a:xfrm>
          <a:prstGeom prst="rect">
            <a:avLst/>
          </a:prstGeom>
        </p:spPr>
        <p:txBody>
          <a:bodyPr anchor="ct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6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www.mastercare.net.au | www.global-health.com</a:t>
            </a:r>
            <a:r>
              <a:rPr lang="en-AU" sz="1600" cap="none" dirty="0">
                <a:effectLst/>
                <a:latin typeface="Calibri" panose="020F0502020204030204" pitchFamily="34" charset="0"/>
                <a:ea typeface="Open Sans" panose="020B0606030504020204" pitchFamily="34" charset="0"/>
                <a:cs typeface="Calibri" panose="020F0502020204030204" pitchFamily="34" charset="0"/>
              </a:rPr>
              <a:t> </a:t>
            </a:r>
          </a:p>
        </p:txBody>
      </p:sp>
      <p:sp>
        <p:nvSpPr>
          <p:cNvPr id="9" name="TextBox 1">
            <a:extLst>
              <a:ext uri="{FF2B5EF4-FFF2-40B4-BE49-F238E27FC236}">
                <a16:creationId xmlns:a16="http://schemas.microsoft.com/office/drawing/2014/main" id="{7A23CC36-1E12-4B03-BCAF-3E3AB0D2C252}"/>
              </a:ext>
            </a:extLst>
          </p:cNvPr>
          <p:cNvSpPr txBox="1"/>
          <p:nvPr/>
        </p:nvSpPr>
        <p:spPr>
          <a:xfrm>
            <a:off x="0" y="13193"/>
            <a:ext cx="12192000" cy="52322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rgbClr val="172335"/>
                </a:solidFill>
                <a:latin typeface="Calibri" panose="020F0502020204030204" pitchFamily="34" charset="0"/>
                <a:ea typeface="Open Sans" panose="020B0606030504020204" pitchFamily="34" charset="0"/>
                <a:cs typeface="Calibri" panose="020F0502020204030204" pitchFamily="34" charset="0"/>
              </a:rPr>
              <a:t>M+ 3 year roadmap for hospitals</a:t>
            </a:r>
          </a:p>
        </p:txBody>
      </p:sp>
      <p:pic>
        <p:nvPicPr>
          <p:cNvPr id="15" name="Picture 14">
            <a:extLst>
              <a:ext uri="{FF2B5EF4-FFF2-40B4-BE49-F238E27FC236}">
                <a16:creationId xmlns:a16="http://schemas.microsoft.com/office/drawing/2014/main" id="{CF81C02F-2BFD-4F33-A0F1-684E9B2D2D64}"/>
              </a:ext>
            </a:extLst>
          </p:cNvPr>
          <p:cNvPicPr>
            <a:picLocks noChangeAspect="1"/>
          </p:cNvPicPr>
          <p:nvPr/>
        </p:nvPicPr>
        <p:blipFill rotWithShape="1">
          <a:blip r:embed="rId2"/>
          <a:srcRect t="3239" r="4479"/>
          <a:stretch/>
        </p:blipFill>
        <p:spPr>
          <a:xfrm>
            <a:off x="7879372" y="0"/>
            <a:ext cx="4312628" cy="4728063"/>
          </a:xfrm>
          <a:prstGeom prst="rect">
            <a:avLst/>
          </a:prstGeom>
        </p:spPr>
      </p:pic>
      <p:sp>
        <p:nvSpPr>
          <p:cNvPr id="3" name="TextBox 2">
            <a:extLst>
              <a:ext uri="{FF2B5EF4-FFF2-40B4-BE49-F238E27FC236}">
                <a16:creationId xmlns:a16="http://schemas.microsoft.com/office/drawing/2014/main" id="{A6B7C31A-7579-4F7F-85CE-394484DAF094}"/>
              </a:ext>
            </a:extLst>
          </p:cNvPr>
          <p:cNvSpPr txBox="1"/>
          <p:nvPr/>
        </p:nvSpPr>
        <p:spPr>
          <a:xfrm>
            <a:off x="1134140" y="766567"/>
            <a:ext cx="11057860" cy="5632311"/>
          </a:xfrm>
          <a:prstGeom prst="rect">
            <a:avLst/>
          </a:prstGeom>
          <a:noFill/>
        </p:spPr>
        <p:txBody>
          <a:bodyPr wrap="square" rtlCol="0">
            <a:spAutoFit/>
          </a:bodyPr>
          <a:lstStyle/>
          <a:p>
            <a:r>
              <a:rPr lang="en-AU" dirty="0">
                <a:solidFill>
                  <a:srgbClr val="172335"/>
                </a:solidFill>
                <a:latin typeface="Calibri" panose="020F0502020204030204" pitchFamily="34" charset="0"/>
                <a:cs typeface="Calibri" panose="020F0502020204030204" pitchFamily="34" charset="0"/>
              </a:rPr>
              <a:t>2021</a:t>
            </a:r>
          </a:p>
          <a:p>
            <a:pPr lvl="1"/>
            <a:r>
              <a:rPr lang="en-AU" dirty="0">
                <a:solidFill>
                  <a:srgbClr val="172335"/>
                </a:solidFill>
                <a:latin typeface="Calibri" panose="020F0502020204030204" pitchFamily="34" charset="0"/>
                <a:cs typeface="Calibri" panose="020F0502020204030204" pitchFamily="34" charset="0"/>
              </a:rPr>
              <a:t>M+ and PAS database synchronising rolled out</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Clinical Notes, inbound referrals, CDA Discharge Summary </a:t>
            </a:r>
          </a:p>
          <a:p>
            <a:pPr marL="742950" lvl="1" indent="-285750">
              <a:buFont typeface="Arial" panose="020B0604020202020204" pitchFamily="34" charset="0"/>
              <a:buChar char="•"/>
            </a:pPr>
            <a:r>
              <a:rPr lang="en-AU" dirty="0" err="1">
                <a:solidFill>
                  <a:srgbClr val="172335"/>
                </a:solidFill>
                <a:latin typeface="Calibri" panose="020F0502020204030204" pitchFamily="34" charset="0"/>
                <a:cs typeface="Calibri" panose="020F0502020204030204" pitchFamily="34" charset="0"/>
              </a:rPr>
              <a:t>MyHealthRecord</a:t>
            </a:r>
            <a:r>
              <a:rPr lang="en-AU" dirty="0">
                <a:solidFill>
                  <a:srgbClr val="172335"/>
                </a:solidFill>
                <a:latin typeface="Calibri" panose="020F0502020204030204" pitchFamily="34" charset="0"/>
                <a:cs typeface="Calibri" panose="020F0502020204030204" pitchFamily="34" charset="0"/>
              </a:rPr>
              <a:t> functionality</a:t>
            </a:r>
          </a:p>
          <a:p>
            <a:pPr marL="742950" lvl="1" indent="-285750">
              <a:buFont typeface="Arial" panose="020B0604020202020204" pitchFamily="34" charset="0"/>
              <a:buChar char="•"/>
            </a:pPr>
            <a:r>
              <a:rPr lang="en-AU" dirty="0" err="1">
                <a:solidFill>
                  <a:srgbClr val="172335"/>
                </a:solidFill>
                <a:latin typeface="Calibri" panose="020F0502020204030204" pitchFamily="34" charset="0"/>
                <a:cs typeface="Calibri" panose="020F0502020204030204" pitchFamily="34" charset="0"/>
              </a:rPr>
              <a:t>ePrescribing</a:t>
            </a:r>
            <a:r>
              <a:rPr lang="en-AU" dirty="0">
                <a:solidFill>
                  <a:srgbClr val="172335"/>
                </a:solidFill>
                <a:latin typeface="Calibri" panose="020F0502020204030204" pitchFamily="34" charset="0"/>
                <a:cs typeface="Calibri" panose="020F0502020204030204" pitchFamily="34" charset="0"/>
              </a:rPr>
              <a:t> Pathology Orders and Results</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Radiology Orders and Results using Secure Messaging</a:t>
            </a:r>
          </a:p>
          <a:p>
            <a:endParaRPr lang="en-AU" dirty="0">
              <a:solidFill>
                <a:srgbClr val="172335"/>
              </a:solidFill>
              <a:latin typeface="Calibri" panose="020F0502020204030204" pitchFamily="34" charset="0"/>
              <a:cs typeface="Calibri" panose="020F0502020204030204" pitchFamily="34" charset="0"/>
            </a:endParaRPr>
          </a:p>
          <a:p>
            <a:r>
              <a:rPr lang="en-AU" dirty="0">
                <a:solidFill>
                  <a:srgbClr val="172335"/>
                </a:solidFill>
                <a:latin typeface="Calibri" panose="020F0502020204030204" pitchFamily="34" charset="0"/>
                <a:cs typeface="Calibri" panose="020F0502020204030204" pitchFamily="34" charset="0"/>
              </a:rPr>
              <a:t>2022 -  Dedicated M+ Hospital Engineering team established to migrate core PAS functionality to Plus</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Admission, Transfers &amp; Separations</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Bed Management</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Theatre Management</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Medical Record Management (coding)</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Billing, receipting &amp; accounting system integration </a:t>
            </a:r>
          </a:p>
          <a:p>
            <a:pPr marL="742950" lvl="1" indent="-285750">
              <a:buFont typeface="Arial" panose="020B0604020202020204" pitchFamily="34" charset="0"/>
              <a:buChar char="•"/>
            </a:pPr>
            <a:endParaRPr lang="en-AU" dirty="0">
              <a:solidFill>
                <a:srgbClr val="172335"/>
              </a:solidFill>
              <a:latin typeface="Calibri" panose="020F0502020204030204" pitchFamily="34" charset="0"/>
              <a:cs typeface="Calibri" panose="020F0502020204030204" pitchFamily="34" charset="0"/>
            </a:endParaRPr>
          </a:p>
          <a:p>
            <a:r>
              <a:rPr lang="en-AU" dirty="0">
                <a:solidFill>
                  <a:srgbClr val="172335"/>
                </a:solidFill>
                <a:latin typeface="Calibri" panose="020F0502020204030204" pitchFamily="34" charset="0"/>
                <a:cs typeface="Calibri" panose="020F0502020204030204" pitchFamily="34" charset="0"/>
              </a:rPr>
              <a:t>2023 onwards - Progressively migrate roles from PAS to M+</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Front Desk</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Ward </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Clinical </a:t>
            </a:r>
          </a:p>
          <a:p>
            <a:pPr marL="742950" lvl="1" indent="-285750">
              <a:buFont typeface="Arial" panose="020B0604020202020204" pitchFamily="34" charset="0"/>
              <a:buChar char="•"/>
            </a:pPr>
            <a:r>
              <a:rPr lang="en-AU" dirty="0">
                <a:solidFill>
                  <a:srgbClr val="172335"/>
                </a:solidFill>
                <a:latin typeface="Calibri" panose="020F0502020204030204" pitchFamily="34" charset="0"/>
                <a:cs typeface="Calibri" panose="020F0502020204030204" pitchFamily="34" charset="0"/>
              </a:rPr>
              <a:t>Accounting</a:t>
            </a:r>
          </a:p>
          <a:p>
            <a:pPr lvl="1"/>
            <a:endParaRPr lang="en-AU" dirty="0">
              <a:solidFill>
                <a:srgbClr val="17233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33336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2402AEE-C08E-4E01-B72F-086048FBF940}"/>
              </a:ext>
            </a:extLst>
          </p:cNvPr>
          <p:cNvSpPr/>
          <p:nvPr/>
        </p:nvSpPr>
        <p:spPr>
          <a:xfrm>
            <a:off x="1219200" y="1902731"/>
            <a:ext cx="3187337" cy="14891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58" name="Rectangle 57">
            <a:extLst>
              <a:ext uri="{FF2B5EF4-FFF2-40B4-BE49-F238E27FC236}">
                <a16:creationId xmlns:a16="http://schemas.microsoft.com/office/drawing/2014/main" id="{1BB4FE42-A150-4755-A159-8492D5271D71}"/>
              </a:ext>
            </a:extLst>
          </p:cNvPr>
          <p:cNvSpPr/>
          <p:nvPr/>
        </p:nvSpPr>
        <p:spPr>
          <a:xfrm>
            <a:off x="1214847" y="1905271"/>
            <a:ext cx="627611" cy="14891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C7627413-D458-4F78-AB37-1299A05C9C3F}"/>
              </a:ext>
            </a:extLst>
          </p:cNvPr>
          <p:cNvSpPr/>
          <p:nvPr/>
        </p:nvSpPr>
        <p:spPr>
          <a:xfrm>
            <a:off x="7680962" y="3431086"/>
            <a:ext cx="3187337" cy="14891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57" name="Rectangle 56">
            <a:extLst>
              <a:ext uri="{FF2B5EF4-FFF2-40B4-BE49-F238E27FC236}">
                <a16:creationId xmlns:a16="http://schemas.microsoft.com/office/drawing/2014/main" id="{39EB1647-359E-4239-A284-46D5A59D17C2}"/>
              </a:ext>
            </a:extLst>
          </p:cNvPr>
          <p:cNvSpPr/>
          <p:nvPr/>
        </p:nvSpPr>
        <p:spPr>
          <a:xfrm>
            <a:off x="7667897" y="4568864"/>
            <a:ext cx="3187337" cy="358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26A13A06-EEB8-46CA-B7BD-31CF558BEC8C}"/>
              </a:ext>
            </a:extLst>
          </p:cNvPr>
          <p:cNvSpPr/>
          <p:nvPr/>
        </p:nvSpPr>
        <p:spPr>
          <a:xfrm>
            <a:off x="1219200" y="777148"/>
            <a:ext cx="9657806" cy="10755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DBA8E16-5255-43B2-BFFB-938B873134A8}"/>
              </a:ext>
            </a:extLst>
          </p:cNvPr>
          <p:cNvSpPr txBox="1"/>
          <p:nvPr/>
        </p:nvSpPr>
        <p:spPr>
          <a:xfrm>
            <a:off x="2871539" y="1107460"/>
            <a:ext cx="5441852" cy="290208"/>
          </a:xfrm>
          <a:prstGeom prst="rect">
            <a:avLst/>
          </a:prstGeom>
          <a:noFill/>
        </p:spPr>
        <p:txBody>
          <a:bodyPr wrap="square" rtlCol="0">
            <a:spAutoFit/>
          </a:bodyPr>
          <a:lstStyle/>
          <a:p>
            <a:pPr defTabSz="653156"/>
            <a:r>
              <a:rPr lang="en-AU" sz="1286" b="1" dirty="0">
                <a:solidFill>
                  <a:srgbClr val="172335"/>
                </a:solidFill>
                <a:latin typeface="Calibri" panose="020F0502020204030204" pitchFamily="34" charset="0"/>
                <a:cs typeface="Calibri" panose="020F0502020204030204" pitchFamily="34" charset="0"/>
              </a:rPr>
              <a:t>Patient fills out digital pre-admission form.</a:t>
            </a:r>
          </a:p>
        </p:txBody>
      </p:sp>
      <p:sp>
        <p:nvSpPr>
          <p:cNvPr id="14" name="Rectangle 13">
            <a:extLst>
              <a:ext uri="{FF2B5EF4-FFF2-40B4-BE49-F238E27FC236}">
                <a16:creationId xmlns:a16="http://schemas.microsoft.com/office/drawing/2014/main" id="{E54BD69E-6807-496A-928B-48D4CB566987}"/>
              </a:ext>
            </a:extLst>
          </p:cNvPr>
          <p:cNvSpPr/>
          <p:nvPr/>
        </p:nvSpPr>
        <p:spPr>
          <a:xfrm>
            <a:off x="4454434" y="1900554"/>
            <a:ext cx="3187337" cy="14891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471B764B-9309-45EB-A5EC-FF538D90C6E8}"/>
              </a:ext>
            </a:extLst>
          </p:cNvPr>
          <p:cNvSpPr/>
          <p:nvPr/>
        </p:nvSpPr>
        <p:spPr>
          <a:xfrm>
            <a:off x="7689669" y="1900554"/>
            <a:ext cx="3187337" cy="148916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F969BA4-301D-44D8-A911-B38D3C1DBA0A}"/>
              </a:ext>
            </a:extLst>
          </p:cNvPr>
          <p:cNvSpPr txBox="1"/>
          <p:nvPr/>
        </p:nvSpPr>
        <p:spPr>
          <a:xfrm>
            <a:off x="5392514" y="1567117"/>
            <a:ext cx="5425440" cy="290208"/>
          </a:xfrm>
          <a:prstGeom prst="rect">
            <a:avLst/>
          </a:prstGeom>
          <a:noFill/>
        </p:spPr>
        <p:txBody>
          <a:bodyPr wrap="square" rtlCol="0">
            <a:spAutoFit/>
          </a:bodyPr>
          <a:lstStyle/>
          <a:p>
            <a:pPr algn="r" defTabSz="653156"/>
            <a:r>
              <a:rPr lang="en-AU" sz="1286" b="1" dirty="0">
                <a:solidFill>
                  <a:srgbClr val="172335"/>
                </a:solidFill>
                <a:latin typeface="Calibri" panose="020F0502020204030204" pitchFamily="34" charset="0"/>
                <a:cs typeface="Calibri" panose="020F0502020204030204" pitchFamily="34" charset="0"/>
              </a:rPr>
              <a:t>Information saves to MasterCare PAS.</a:t>
            </a:r>
          </a:p>
        </p:txBody>
      </p:sp>
      <p:sp>
        <p:nvSpPr>
          <p:cNvPr id="17" name="TextBox 16">
            <a:extLst>
              <a:ext uri="{FF2B5EF4-FFF2-40B4-BE49-F238E27FC236}">
                <a16:creationId xmlns:a16="http://schemas.microsoft.com/office/drawing/2014/main" id="{1E0A1191-C40C-456B-9354-28B7832D1C24}"/>
              </a:ext>
            </a:extLst>
          </p:cNvPr>
          <p:cNvSpPr txBox="1"/>
          <p:nvPr/>
        </p:nvSpPr>
        <p:spPr>
          <a:xfrm>
            <a:off x="1864228" y="1961719"/>
            <a:ext cx="2507476" cy="488082"/>
          </a:xfrm>
          <a:prstGeom prst="rect">
            <a:avLst/>
          </a:prstGeom>
          <a:noFill/>
        </p:spPr>
        <p:txBody>
          <a:bodyPr wrap="square" rtlCol="0">
            <a:spAutoFit/>
          </a:bodyPr>
          <a:lstStyle/>
          <a:p>
            <a:pPr defTabSz="653156"/>
            <a:r>
              <a:rPr lang="en-AU" sz="1286" b="1" dirty="0">
                <a:solidFill>
                  <a:srgbClr val="172335"/>
                </a:solidFill>
                <a:latin typeface="Calibri" panose="020F0502020204030204" pitchFamily="34" charset="0"/>
                <a:cs typeface="Calibri" panose="020F0502020204030204" pitchFamily="34" charset="0"/>
              </a:rPr>
              <a:t>Specialist books theatre time from web-based platform. </a:t>
            </a:r>
          </a:p>
        </p:txBody>
      </p:sp>
      <p:sp>
        <p:nvSpPr>
          <p:cNvPr id="18" name="TextBox 17">
            <a:extLst>
              <a:ext uri="{FF2B5EF4-FFF2-40B4-BE49-F238E27FC236}">
                <a16:creationId xmlns:a16="http://schemas.microsoft.com/office/drawing/2014/main" id="{CA521DD6-5542-4166-92D5-5720C8F28C20}"/>
              </a:ext>
            </a:extLst>
          </p:cNvPr>
          <p:cNvSpPr txBox="1"/>
          <p:nvPr/>
        </p:nvSpPr>
        <p:spPr>
          <a:xfrm>
            <a:off x="4524107" y="2519559"/>
            <a:ext cx="1983137" cy="685957"/>
          </a:xfrm>
          <a:prstGeom prst="rect">
            <a:avLst/>
          </a:prstGeom>
          <a:noFill/>
        </p:spPr>
        <p:txBody>
          <a:bodyPr wrap="square" rtlCol="0">
            <a:spAutoFit/>
          </a:bodyPr>
          <a:lstStyle/>
          <a:p>
            <a:pPr defTabSz="653156"/>
            <a:r>
              <a:rPr lang="en-AU" sz="1286" b="1" dirty="0">
                <a:solidFill>
                  <a:srgbClr val="172335"/>
                </a:solidFill>
                <a:latin typeface="Calibri" panose="020F0502020204030204" pitchFamily="34" charset="0"/>
                <a:cs typeface="Calibri" panose="020F0502020204030204" pitchFamily="34" charset="0"/>
              </a:rPr>
              <a:t>Patient arrives for admission and is assigned a bed.</a:t>
            </a:r>
          </a:p>
        </p:txBody>
      </p:sp>
      <p:sp>
        <p:nvSpPr>
          <p:cNvPr id="19" name="Rectangle 18">
            <a:extLst>
              <a:ext uri="{FF2B5EF4-FFF2-40B4-BE49-F238E27FC236}">
                <a16:creationId xmlns:a16="http://schemas.microsoft.com/office/drawing/2014/main" id="{029818F5-8E7E-4638-B5A6-134F1EA06091}"/>
              </a:ext>
            </a:extLst>
          </p:cNvPr>
          <p:cNvSpPr/>
          <p:nvPr/>
        </p:nvSpPr>
        <p:spPr>
          <a:xfrm>
            <a:off x="1210493" y="3433263"/>
            <a:ext cx="3187337" cy="148916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8D5E1F65-7317-4A6B-95A1-D4653C62CA27}"/>
              </a:ext>
            </a:extLst>
          </p:cNvPr>
          <p:cNvSpPr/>
          <p:nvPr/>
        </p:nvSpPr>
        <p:spPr>
          <a:xfrm>
            <a:off x="4445727" y="3431086"/>
            <a:ext cx="3187337" cy="14891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59E398D-EF13-42E3-8D6E-9976E186C222}"/>
              </a:ext>
            </a:extLst>
          </p:cNvPr>
          <p:cNvSpPr txBox="1"/>
          <p:nvPr/>
        </p:nvSpPr>
        <p:spPr>
          <a:xfrm>
            <a:off x="7709266" y="1961404"/>
            <a:ext cx="1804219" cy="883832"/>
          </a:xfrm>
          <a:prstGeom prst="rect">
            <a:avLst/>
          </a:prstGeom>
          <a:noFill/>
        </p:spPr>
        <p:txBody>
          <a:bodyPr wrap="square" rtlCol="0">
            <a:spAutoFit/>
          </a:bodyPr>
          <a:lstStyle/>
          <a:p>
            <a:pPr defTabSz="653156"/>
            <a:r>
              <a:rPr lang="en-AU" sz="1286" b="1" dirty="0">
                <a:solidFill>
                  <a:srgbClr val="172335"/>
                </a:solidFill>
                <a:latin typeface="Calibri" panose="020F0502020204030204" pitchFamily="34" charset="0"/>
                <a:cs typeface="Calibri" panose="020F0502020204030204" pitchFamily="34" charset="0"/>
              </a:rPr>
              <a:t>Patient goes into theatre. Theatre touchscreen captures information.</a:t>
            </a:r>
          </a:p>
        </p:txBody>
      </p:sp>
      <p:sp>
        <p:nvSpPr>
          <p:cNvPr id="23" name="TextBox 22">
            <a:extLst>
              <a:ext uri="{FF2B5EF4-FFF2-40B4-BE49-F238E27FC236}">
                <a16:creationId xmlns:a16="http://schemas.microsoft.com/office/drawing/2014/main" id="{17C0096C-8490-43F6-9F15-0F989F52BDDB}"/>
              </a:ext>
            </a:extLst>
          </p:cNvPr>
          <p:cNvSpPr txBox="1"/>
          <p:nvPr/>
        </p:nvSpPr>
        <p:spPr>
          <a:xfrm>
            <a:off x="1219200" y="4517140"/>
            <a:ext cx="3187337" cy="290208"/>
          </a:xfrm>
          <a:prstGeom prst="rect">
            <a:avLst/>
          </a:prstGeom>
          <a:noFill/>
        </p:spPr>
        <p:txBody>
          <a:bodyPr wrap="square" rtlCol="0">
            <a:spAutoFit/>
          </a:bodyPr>
          <a:lstStyle/>
          <a:p>
            <a:pPr algn="ctr" defTabSz="653156"/>
            <a:r>
              <a:rPr lang="en-AU" sz="1286" b="1" dirty="0">
                <a:solidFill>
                  <a:srgbClr val="172335"/>
                </a:solidFill>
                <a:latin typeface="Calibri" panose="020F0502020204030204" pitchFamily="34" charset="0"/>
                <a:cs typeface="Calibri" panose="020F0502020204030204" pitchFamily="34" charset="0"/>
              </a:rPr>
              <a:t>Patient is billed and discharged.</a:t>
            </a:r>
          </a:p>
        </p:txBody>
      </p:sp>
      <p:sp>
        <p:nvSpPr>
          <p:cNvPr id="24" name="TextBox 23">
            <a:extLst>
              <a:ext uri="{FF2B5EF4-FFF2-40B4-BE49-F238E27FC236}">
                <a16:creationId xmlns:a16="http://schemas.microsoft.com/office/drawing/2014/main" id="{A68CC88D-F37B-4359-BF96-044FAE986354}"/>
              </a:ext>
            </a:extLst>
          </p:cNvPr>
          <p:cNvSpPr txBox="1"/>
          <p:nvPr/>
        </p:nvSpPr>
        <p:spPr>
          <a:xfrm>
            <a:off x="4519751" y="3462356"/>
            <a:ext cx="3039290" cy="488082"/>
          </a:xfrm>
          <a:prstGeom prst="rect">
            <a:avLst/>
          </a:prstGeom>
          <a:noFill/>
        </p:spPr>
        <p:txBody>
          <a:bodyPr wrap="square" rtlCol="0">
            <a:spAutoFit/>
          </a:bodyPr>
          <a:lstStyle/>
          <a:p>
            <a:pPr defTabSz="653156"/>
            <a:r>
              <a:rPr lang="en-AU" sz="1286" b="1" dirty="0">
                <a:solidFill>
                  <a:srgbClr val="172335"/>
                </a:solidFill>
                <a:latin typeface="Calibri" panose="020F0502020204030204" pitchFamily="34" charset="0"/>
                <a:cs typeface="Calibri" panose="020F0502020204030204" pitchFamily="34" charset="0"/>
              </a:rPr>
              <a:t>Discharge summary is sent to health providers and can be uploaded to MHR. </a:t>
            </a:r>
          </a:p>
        </p:txBody>
      </p:sp>
      <p:sp>
        <p:nvSpPr>
          <p:cNvPr id="25" name="TextBox 24">
            <a:extLst>
              <a:ext uri="{FF2B5EF4-FFF2-40B4-BE49-F238E27FC236}">
                <a16:creationId xmlns:a16="http://schemas.microsoft.com/office/drawing/2014/main" id="{1EC0867C-929E-4CC4-9B83-08AA87764E15}"/>
              </a:ext>
            </a:extLst>
          </p:cNvPr>
          <p:cNvSpPr txBox="1"/>
          <p:nvPr/>
        </p:nvSpPr>
        <p:spPr>
          <a:xfrm>
            <a:off x="9054476" y="3596888"/>
            <a:ext cx="1706719" cy="883832"/>
          </a:xfrm>
          <a:prstGeom prst="rect">
            <a:avLst/>
          </a:prstGeom>
          <a:noFill/>
        </p:spPr>
        <p:txBody>
          <a:bodyPr wrap="square" rtlCol="0">
            <a:spAutoFit/>
          </a:bodyPr>
          <a:lstStyle/>
          <a:p>
            <a:pPr defTabSz="653156"/>
            <a:r>
              <a:rPr lang="en-AU" sz="1286" b="1" dirty="0">
                <a:solidFill>
                  <a:srgbClr val="172335"/>
                </a:solidFill>
                <a:latin typeface="Calibri" panose="020F0502020204030204" pitchFamily="34" charset="0"/>
                <a:cs typeface="Calibri" panose="020F0502020204030204" pitchFamily="34" charset="0"/>
              </a:rPr>
              <a:t>Patient has access to </a:t>
            </a:r>
            <a:r>
              <a:rPr lang="en-AU" sz="1286" b="1" dirty="0" err="1">
                <a:solidFill>
                  <a:srgbClr val="172335"/>
                </a:solidFill>
                <a:latin typeface="Calibri" panose="020F0502020204030204" pitchFamily="34" charset="0"/>
                <a:cs typeface="Calibri" panose="020F0502020204030204" pitchFamily="34" charset="0"/>
              </a:rPr>
              <a:t>Lifecard</a:t>
            </a:r>
            <a:r>
              <a:rPr lang="en-AU" sz="1286" b="1" dirty="0">
                <a:solidFill>
                  <a:srgbClr val="172335"/>
                </a:solidFill>
                <a:latin typeface="Calibri" panose="020F0502020204030204" pitchFamily="34" charset="0"/>
                <a:cs typeface="Calibri" panose="020F0502020204030204" pitchFamily="34" charset="0"/>
              </a:rPr>
              <a:t> Personal Health Record for post-hospital care.</a:t>
            </a:r>
          </a:p>
        </p:txBody>
      </p:sp>
      <p:sp>
        <p:nvSpPr>
          <p:cNvPr id="26" name="Rectangle 25">
            <a:extLst>
              <a:ext uri="{FF2B5EF4-FFF2-40B4-BE49-F238E27FC236}">
                <a16:creationId xmlns:a16="http://schemas.microsoft.com/office/drawing/2014/main" id="{5DF60445-2167-4CFD-B1E3-4091F422BC89}"/>
              </a:ext>
            </a:extLst>
          </p:cNvPr>
          <p:cNvSpPr/>
          <p:nvPr/>
        </p:nvSpPr>
        <p:spPr>
          <a:xfrm>
            <a:off x="1219200" y="4988116"/>
            <a:ext cx="9657806" cy="10755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5ECA9686-931F-4A81-927B-084C2C291299}"/>
              </a:ext>
            </a:extLst>
          </p:cNvPr>
          <p:cNvSpPr txBox="1"/>
          <p:nvPr/>
        </p:nvSpPr>
        <p:spPr>
          <a:xfrm>
            <a:off x="2560116" y="5297002"/>
            <a:ext cx="4947736" cy="290208"/>
          </a:xfrm>
          <a:prstGeom prst="rect">
            <a:avLst/>
          </a:prstGeom>
          <a:noFill/>
        </p:spPr>
        <p:txBody>
          <a:bodyPr wrap="square" rtlCol="0">
            <a:spAutoFit/>
          </a:bodyPr>
          <a:lstStyle/>
          <a:p>
            <a:pPr defTabSz="653156"/>
            <a:r>
              <a:rPr lang="en-AU" sz="1286" b="1" dirty="0">
                <a:solidFill>
                  <a:prstClr val="white"/>
                </a:solidFill>
                <a:latin typeface="Calibri" panose="020F0502020204030204" pitchFamily="34" charset="0"/>
                <a:cs typeface="Calibri" panose="020F0502020204030204" pitchFamily="34" charset="0"/>
              </a:rPr>
              <a:t>MasterCare PAS data is analysed for clinical and business insights. </a:t>
            </a:r>
          </a:p>
        </p:txBody>
      </p:sp>
      <p:pic>
        <p:nvPicPr>
          <p:cNvPr id="33" name="Picture 32">
            <a:extLst>
              <a:ext uri="{FF2B5EF4-FFF2-40B4-BE49-F238E27FC236}">
                <a16:creationId xmlns:a16="http://schemas.microsoft.com/office/drawing/2014/main" id="{FCB4B2A9-2E0F-459D-AAC1-C65AD4991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046" y="943962"/>
            <a:ext cx="683788" cy="711889"/>
          </a:xfrm>
          <a:prstGeom prst="rect">
            <a:avLst/>
          </a:prstGeom>
        </p:spPr>
      </p:pic>
      <p:pic>
        <p:nvPicPr>
          <p:cNvPr id="34" name="Picture 33">
            <a:extLst>
              <a:ext uri="{FF2B5EF4-FFF2-40B4-BE49-F238E27FC236}">
                <a16:creationId xmlns:a16="http://schemas.microsoft.com/office/drawing/2014/main" id="{F3E9C86A-EABF-4AC0-8DE2-2BA5E83EC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358" y="989716"/>
            <a:ext cx="1831026" cy="540153"/>
          </a:xfrm>
          <a:prstGeom prst="rect">
            <a:avLst/>
          </a:prstGeom>
        </p:spPr>
      </p:pic>
      <p:sp>
        <p:nvSpPr>
          <p:cNvPr id="36" name="Freeform: Shape 35">
            <a:extLst>
              <a:ext uri="{FF2B5EF4-FFF2-40B4-BE49-F238E27FC236}">
                <a16:creationId xmlns:a16="http://schemas.microsoft.com/office/drawing/2014/main" id="{144E9731-8E92-40F8-B1F8-2A0354CD1C55}"/>
              </a:ext>
            </a:extLst>
          </p:cNvPr>
          <p:cNvSpPr/>
          <p:nvPr/>
        </p:nvSpPr>
        <p:spPr>
          <a:xfrm>
            <a:off x="2751908" y="1059316"/>
            <a:ext cx="5878286" cy="597570"/>
          </a:xfrm>
          <a:custGeom>
            <a:avLst/>
            <a:gdLst>
              <a:gd name="connsiteX0" fmla="*/ 0 w 7515771"/>
              <a:gd name="connsiteY0" fmla="*/ 836598 h 836598"/>
              <a:gd name="connsiteX1" fmla="*/ 2182368 w 7515771"/>
              <a:gd name="connsiteY1" fmla="*/ 604950 h 836598"/>
              <a:gd name="connsiteX2" fmla="*/ 5291328 w 7515771"/>
              <a:gd name="connsiteY2" fmla="*/ 665910 h 836598"/>
              <a:gd name="connsiteX3" fmla="*/ 7193280 w 7515771"/>
              <a:gd name="connsiteY3" fmla="*/ 80694 h 836598"/>
              <a:gd name="connsiteX4" fmla="*/ 7498080 w 7515771"/>
              <a:gd name="connsiteY4" fmla="*/ 19734 h 836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5771" h="836598">
                <a:moveTo>
                  <a:pt x="0" y="836598"/>
                </a:moveTo>
                <a:cubicBezTo>
                  <a:pt x="650240" y="734998"/>
                  <a:pt x="1300480" y="633398"/>
                  <a:pt x="2182368" y="604950"/>
                </a:cubicBezTo>
                <a:cubicBezTo>
                  <a:pt x="3064256" y="576502"/>
                  <a:pt x="4456176" y="753286"/>
                  <a:pt x="5291328" y="665910"/>
                </a:cubicBezTo>
                <a:cubicBezTo>
                  <a:pt x="6126480" y="578534"/>
                  <a:pt x="6825488" y="188390"/>
                  <a:pt x="7193280" y="80694"/>
                </a:cubicBezTo>
                <a:cubicBezTo>
                  <a:pt x="7561072" y="-27002"/>
                  <a:pt x="7529576" y="-3634"/>
                  <a:pt x="7498080" y="19734"/>
                </a:cubicBezTo>
              </a:path>
            </a:pathLst>
          </a:custGeom>
          <a:ln w="28575">
            <a:solidFill>
              <a:schemeClr val="bg1"/>
            </a:solidFill>
            <a:prstDash val="lgDash"/>
          </a:ln>
        </p:spPr>
        <p:style>
          <a:lnRef idx="1">
            <a:schemeClr val="accent5"/>
          </a:lnRef>
          <a:fillRef idx="0">
            <a:schemeClr val="accent5"/>
          </a:fillRef>
          <a:effectRef idx="0">
            <a:schemeClr val="accent5"/>
          </a:effectRef>
          <a:fontRef idx="minor">
            <a:schemeClr val="tx1"/>
          </a:fontRef>
        </p:style>
        <p:txBody>
          <a:bodyPr rtlCol="0" anchor="ctr"/>
          <a:lstStyle/>
          <a:p>
            <a:pPr algn="ctr" defTabSz="653156"/>
            <a:endParaRPr lang="en-AU" sz="1286" dirty="0">
              <a:solidFill>
                <a:srgbClr val="172335"/>
              </a:solidFill>
              <a:latin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C8F9ABEB-BE84-4D48-81C0-7D2CFB5A7365}"/>
              </a:ext>
            </a:extLst>
          </p:cNvPr>
          <p:cNvPicPr>
            <a:picLocks noChangeAspect="1"/>
          </p:cNvPicPr>
          <p:nvPr/>
        </p:nvPicPr>
        <p:blipFill rotWithShape="1">
          <a:blip r:embed="rId4">
            <a:extLst>
              <a:ext uri="{28A0092B-C50C-407E-A947-70E740481C1C}">
                <a14:useLocalDpi xmlns:a14="http://schemas.microsoft.com/office/drawing/2010/main" val="0"/>
              </a:ext>
            </a:extLst>
          </a:blip>
          <a:srcRect b="44355"/>
          <a:stretch/>
        </p:blipFill>
        <p:spPr>
          <a:xfrm>
            <a:off x="1008886" y="1021418"/>
            <a:ext cx="3013166" cy="838332"/>
          </a:xfrm>
          <a:prstGeom prst="rect">
            <a:avLst/>
          </a:prstGeom>
        </p:spPr>
      </p:pic>
      <p:pic>
        <p:nvPicPr>
          <p:cNvPr id="38" name="Picture 37">
            <a:extLst>
              <a:ext uri="{FF2B5EF4-FFF2-40B4-BE49-F238E27FC236}">
                <a16:creationId xmlns:a16="http://schemas.microsoft.com/office/drawing/2014/main" id="{B6208E0D-BF42-4B8D-AB39-125E7E54E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469" y="2524021"/>
            <a:ext cx="823594" cy="776976"/>
          </a:xfrm>
          <a:prstGeom prst="rect">
            <a:avLst/>
          </a:prstGeom>
        </p:spPr>
      </p:pic>
      <p:pic>
        <p:nvPicPr>
          <p:cNvPr id="39" name="Picture 38">
            <a:extLst>
              <a:ext uri="{FF2B5EF4-FFF2-40B4-BE49-F238E27FC236}">
                <a16:creationId xmlns:a16="http://schemas.microsoft.com/office/drawing/2014/main" id="{8521F752-FFC1-4465-95DE-A67893978C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2495" y="2969238"/>
            <a:ext cx="619112" cy="295375"/>
          </a:xfrm>
          <a:prstGeom prst="rect">
            <a:avLst/>
          </a:prstGeom>
        </p:spPr>
      </p:pic>
      <p:pic>
        <p:nvPicPr>
          <p:cNvPr id="43" name="Picture 42">
            <a:extLst>
              <a:ext uri="{FF2B5EF4-FFF2-40B4-BE49-F238E27FC236}">
                <a16:creationId xmlns:a16="http://schemas.microsoft.com/office/drawing/2014/main" id="{2F47B560-ACF6-4911-B30A-BF51AB6130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0102" y="2338725"/>
            <a:ext cx="322978" cy="895461"/>
          </a:xfrm>
          <a:prstGeom prst="rect">
            <a:avLst/>
          </a:prstGeom>
        </p:spPr>
      </p:pic>
      <p:pic>
        <p:nvPicPr>
          <p:cNvPr id="45" name="Picture 44">
            <a:extLst>
              <a:ext uri="{FF2B5EF4-FFF2-40B4-BE49-F238E27FC236}">
                <a16:creationId xmlns:a16="http://schemas.microsoft.com/office/drawing/2014/main" id="{495D756E-66B0-4988-BB85-EED44BE958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86822" y="2570817"/>
            <a:ext cx="631434" cy="591234"/>
          </a:xfrm>
          <a:prstGeom prst="rect">
            <a:avLst/>
          </a:prstGeom>
        </p:spPr>
      </p:pic>
      <p:pic>
        <p:nvPicPr>
          <p:cNvPr id="47" name="Picture 46">
            <a:extLst>
              <a:ext uri="{FF2B5EF4-FFF2-40B4-BE49-F238E27FC236}">
                <a16:creationId xmlns:a16="http://schemas.microsoft.com/office/drawing/2014/main" id="{34567BB2-9A0B-4A95-A549-1D64B795C2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4237" y="2225069"/>
            <a:ext cx="866018" cy="864123"/>
          </a:xfrm>
          <a:prstGeom prst="rect">
            <a:avLst/>
          </a:prstGeom>
        </p:spPr>
      </p:pic>
      <p:pic>
        <p:nvPicPr>
          <p:cNvPr id="49" name="Picture 48">
            <a:extLst>
              <a:ext uri="{FF2B5EF4-FFF2-40B4-BE49-F238E27FC236}">
                <a16:creationId xmlns:a16="http://schemas.microsoft.com/office/drawing/2014/main" id="{698DD1A2-CB2D-49C8-BC9C-916A2658C5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6154" y="4078666"/>
            <a:ext cx="399694" cy="348605"/>
          </a:xfrm>
          <a:prstGeom prst="rect">
            <a:avLst/>
          </a:prstGeom>
        </p:spPr>
      </p:pic>
      <p:pic>
        <p:nvPicPr>
          <p:cNvPr id="1026" name="Picture 2" descr="Image result for medicare logo">
            <a:extLst>
              <a:ext uri="{FF2B5EF4-FFF2-40B4-BE49-F238E27FC236}">
                <a16:creationId xmlns:a16="http://schemas.microsoft.com/office/drawing/2014/main" id="{3DE5148A-C644-4810-92D0-CCCF8B496D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7662" y="4121064"/>
            <a:ext cx="1014278" cy="263809"/>
          </a:xfrm>
          <a:prstGeom prst="rect">
            <a:avLst/>
          </a:prstGeom>
          <a:noFill/>
          <a:extLst>
            <a:ext uri="{909E8E84-426E-40DD-AFC4-6F175D3DCCD1}">
              <a14:hiddenFill xmlns:a14="http://schemas.microsoft.com/office/drawing/2010/main">
                <a:solidFill>
                  <a:srgbClr val="FFFFFF"/>
                </a:solidFill>
              </a14:hiddenFill>
            </a:ext>
          </a:extLst>
        </p:spPr>
      </p:pic>
      <p:sp>
        <p:nvSpPr>
          <p:cNvPr id="50" name="Isosceles Triangle 49">
            <a:extLst>
              <a:ext uri="{FF2B5EF4-FFF2-40B4-BE49-F238E27FC236}">
                <a16:creationId xmlns:a16="http://schemas.microsoft.com/office/drawing/2014/main" id="{24E312F6-D524-4410-90B3-B92E5CD24BF6}"/>
              </a:ext>
            </a:extLst>
          </p:cNvPr>
          <p:cNvSpPr/>
          <p:nvPr/>
        </p:nvSpPr>
        <p:spPr>
          <a:xfrm>
            <a:off x="4454434" y="4187566"/>
            <a:ext cx="3178630" cy="732811"/>
          </a:xfrm>
          <a:prstGeom prst="triangle">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pic>
        <p:nvPicPr>
          <p:cNvPr id="53" name="Picture 52">
            <a:extLst>
              <a:ext uri="{FF2B5EF4-FFF2-40B4-BE49-F238E27FC236}">
                <a16:creationId xmlns:a16="http://schemas.microsoft.com/office/drawing/2014/main" id="{EA30027C-FEA5-4A71-B489-3E991D96261B}"/>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100000" l="48454" r="100000">
                        <a14:backgroundMark x1="81959" y1="61538" x2="81959" y2="61538"/>
                      </a14:backgroundRemoval>
                    </a14:imgEffect>
                  </a14:imgLayer>
                </a14:imgProps>
              </a:ext>
              <a:ext uri="{28A0092B-C50C-407E-A947-70E740481C1C}">
                <a14:useLocalDpi xmlns:a14="http://schemas.microsoft.com/office/drawing/2010/main" val="0"/>
              </a:ext>
            </a:extLst>
          </a:blip>
          <a:srcRect l="57543"/>
          <a:stretch/>
        </p:blipFill>
        <p:spPr>
          <a:xfrm>
            <a:off x="6127238" y="4060454"/>
            <a:ext cx="297321" cy="423020"/>
          </a:xfrm>
          <a:prstGeom prst="rect">
            <a:avLst/>
          </a:prstGeom>
        </p:spPr>
      </p:pic>
      <p:pic>
        <p:nvPicPr>
          <p:cNvPr id="51" name="Picture 2" descr="Image result for my health record logo">
            <a:extLst>
              <a:ext uri="{FF2B5EF4-FFF2-40B4-BE49-F238E27FC236}">
                <a16:creationId xmlns:a16="http://schemas.microsoft.com/office/drawing/2014/main" id="{A0F440A5-B1A3-4291-A578-50DF303BF2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7672" y="3976074"/>
            <a:ext cx="920181" cy="55210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601FD3FE-9437-4451-8E65-C9AB9C4B8E9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05913" y="3484248"/>
            <a:ext cx="848562" cy="1409339"/>
          </a:xfrm>
          <a:prstGeom prst="rect">
            <a:avLst/>
          </a:prstGeom>
        </p:spPr>
      </p:pic>
      <p:pic>
        <p:nvPicPr>
          <p:cNvPr id="60" name="Picture 59">
            <a:extLst>
              <a:ext uri="{FF2B5EF4-FFF2-40B4-BE49-F238E27FC236}">
                <a16:creationId xmlns:a16="http://schemas.microsoft.com/office/drawing/2014/main" id="{62CCB106-276F-4C17-AD3C-593A0E681A6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94372" y="5086054"/>
            <a:ext cx="1596115" cy="762863"/>
          </a:xfrm>
          <a:prstGeom prst="rect">
            <a:avLst/>
          </a:prstGeom>
        </p:spPr>
      </p:pic>
      <p:pic>
        <p:nvPicPr>
          <p:cNvPr id="62" name="Picture 61">
            <a:extLst>
              <a:ext uri="{FF2B5EF4-FFF2-40B4-BE49-F238E27FC236}">
                <a16:creationId xmlns:a16="http://schemas.microsoft.com/office/drawing/2014/main" id="{90367ACD-3BBB-45E2-B615-001ABBAC1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212" y="2110587"/>
            <a:ext cx="1335814" cy="394065"/>
          </a:xfrm>
          <a:prstGeom prst="rect">
            <a:avLst/>
          </a:prstGeom>
        </p:spPr>
      </p:pic>
      <p:pic>
        <p:nvPicPr>
          <p:cNvPr id="63" name="Picture 62">
            <a:extLst>
              <a:ext uri="{FF2B5EF4-FFF2-40B4-BE49-F238E27FC236}">
                <a16:creationId xmlns:a16="http://schemas.microsoft.com/office/drawing/2014/main" id="{228C599F-AF32-4517-8224-8270542EA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1661" y="2018093"/>
            <a:ext cx="1335814" cy="394065"/>
          </a:xfrm>
          <a:prstGeom prst="rect">
            <a:avLst/>
          </a:prstGeom>
        </p:spPr>
      </p:pic>
      <p:pic>
        <p:nvPicPr>
          <p:cNvPr id="64" name="Picture 63">
            <a:extLst>
              <a:ext uri="{FF2B5EF4-FFF2-40B4-BE49-F238E27FC236}">
                <a16:creationId xmlns:a16="http://schemas.microsoft.com/office/drawing/2014/main" id="{E9E3A5C1-6A35-443E-AC9E-84630BC77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801" y="3572944"/>
            <a:ext cx="1335814" cy="394065"/>
          </a:xfrm>
          <a:prstGeom prst="rect">
            <a:avLst/>
          </a:prstGeom>
        </p:spPr>
      </p:pic>
      <p:pic>
        <p:nvPicPr>
          <p:cNvPr id="65" name="Picture 64">
            <a:extLst>
              <a:ext uri="{FF2B5EF4-FFF2-40B4-BE49-F238E27FC236}">
                <a16:creationId xmlns:a16="http://schemas.microsoft.com/office/drawing/2014/main" id="{02C0A080-4CE5-44C9-B441-2C28D1C7F4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3403" y="4501356"/>
            <a:ext cx="619112" cy="295375"/>
          </a:xfrm>
          <a:prstGeom prst="rect">
            <a:avLst/>
          </a:prstGeom>
        </p:spPr>
      </p:pic>
      <p:pic>
        <p:nvPicPr>
          <p:cNvPr id="66" name="Picture 65">
            <a:extLst>
              <a:ext uri="{FF2B5EF4-FFF2-40B4-BE49-F238E27FC236}">
                <a16:creationId xmlns:a16="http://schemas.microsoft.com/office/drawing/2014/main" id="{67D93C49-763D-4A1D-8607-46A0104E4E2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36649" y="3827666"/>
            <a:ext cx="381451" cy="547176"/>
          </a:xfrm>
          <a:prstGeom prst="rect">
            <a:avLst/>
          </a:prstGeom>
        </p:spPr>
      </p:pic>
      <p:pic>
        <p:nvPicPr>
          <p:cNvPr id="68" name="Picture 67">
            <a:extLst>
              <a:ext uri="{FF2B5EF4-FFF2-40B4-BE49-F238E27FC236}">
                <a16:creationId xmlns:a16="http://schemas.microsoft.com/office/drawing/2014/main" id="{FF7E5DCA-11B1-44F1-AB30-B770665D742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8652" y="5041899"/>
            <a:ext cx="1713436" cy="1096599"/>
          </a:xfrm>
          <a:prstGeom prst="rect">
            <a:avLst/>
          </a:prstGeom>
        </p:spPr>
      </p:pic>
      <p:sp>
        <p:nvSpPr>
          <p:cNvPr id="2" name="Rectangle 1">
            <a:extLst>
              <a:ext uri="{FF2B5EF4-FFF2-40B4-BE49-F238E27FC236}">
                <a16:creationId xmlns:a16="http://schemas.microsoft.com/office/drawing/2014/main" id="{301368E0-F833-4480-9569-78494D9C4F25}"/>
              </a:ext>
            </a:extLst>
          </p:cNvPr>
          <p:cNvSpPr/>
          <p:nvPr/>
        </p:nvSpPr>
        <p:spPr>
          <a:xfrm>
            <a:off x="0" y="6322981"/>
            <a:ext cx="12192000" cy="535021"/>
          </a:xfrm>
          <a:prstGeom prst="rect">
            <a:avLst/>
          </a:prstGeom>
          <a:solidFill>
            <a:srgbClr val="17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15F27"/>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CB05A4EA-E204-45B7-A8FB-C8ACFC6930D5}"/>
              </a:ext>
            </a:extLst>
          </p:cNvPr>
          <p:cNvSpPr txBox="1">
            <a:spLocks/>
          </p:cNvSpPr>
          <p:nvPr/>
        </p:nvSpPr>
        <p:spPr>
          <a:xfrm>
            <a:off x="4093444" y="6322979"/>
            <a:ext cx="8098556" cy="535021"/>
          </a:xfrm>
          <a:prstGeom prst="rect">
            <a:avLst/>
          </a:prstGeom>
        </p:spPr>
        <p:txBody>
          <a:bodyPr anchor="ct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6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www.mastercare.net.au | www.global-health.com</a:t>
            </a:r>
            <a:r>
              <a:rPr lang="en-AU" sz="1600" cap="none" dirty="0">
                <a:effectLst/>
                <a:latin typeface="Calibri" panose="020F0502020204030204" pitchFamily="34" charset="0"/>
                <a:ea typeface="Open Sans" panose="020B0606030504020204" pitchFamily="34" charset="0"/>
                <a:cs typeface="Calibri" panose="020F0502020204030204" pitchFamily="34" charset="0"/>
              </a:rPr>
              <a:t> </a:t>
            </a:r>
          </a:p>
        </p:txBody>
      </p:sp>
      <p:sp>
        <p:nvSpPr>
          <p:cNvPr id="4" name="TextBox 1">
            <a:extLst>
              <a:ext uri="{FF2B5EF4-FFF2-40B4-BE49-F238E27FC236}">
                <a16:creationId xmlns:a16="http://schemas.microsoft.com/office/drawing/2014/main" id="{6CB1CCCF-C768-4524-AEFC-C204CA2452D9}"/>
              </a:ext>
            </a:extLst>
          </p:cNvPr>
          <p:cNvSpPr txBox="1"/>
          <p:nvPr/>
        </p:nvSpPr>
        <p:spPr>
          <a:xfrm>
            <a:off x="0" y="15429"/>
            <a:ext cx="11889155" cy="52322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rgbClr val="172335"/>
                </a:solidFill>
                <a:latin typeface="Calibri" panose="020F0502020204030204" pitchFamily="34" charset="0"/>
                <a:ea typeface="Open Sans" panose="020B0606030504020204" pitchFamily="34" charset="0"/>
                <a:cs typeface="Calibri" panose="020F0502020204030204" pitchFamily="34" charset="0"/>
              </a:rPr>
              <a:t>An integrated and connected workflow</a:t>
            </a:r>
          </a:p>
        </p:txBody>
      </p:sp>
    </p:spTree>
    <p:extLst>
      <p:ext uri="{BB962C8B-B14F-4D97-AF65-F5344CB8AC3E}">
        <p14:creationId xmlns:p14="http://schemas.microsoft.com/office/powerpoint/2010/main" val="25586932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0E82566-19EB-4388-A686-F923D3B971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78248">
            <a:off x="5114526" y="-711196"/>
            <a:ext cx="8424208" cy="5485130"/>
          </a:xfrm>
          <a:prstGeom prst="rect">
            <a:avLst/>
          </a:prstGeom>
        </p:spPr>
      </p:pic>
      <p:sp>
        <p:nvSpPr>
          <p:cNvPr id="3" name="Rectangle 2">
            <a:extLst>
              <a:ext uri="{FF2B5EF4-FFF2-40B4-BE49-F238E27FC236}">
                <a16:creationId xmlns:a16="http://schemas.microsoft.com/office/drawing/2014/main" id="{29C98E72-AB33-4D10-8504-4A69685BA932}"/>
              </a:ext>
            </a:extLst>
          </p:cNvPr>
          <p:cNvSpPr/>
          <p:nvPr/>
        </p:nvSpPr>
        <p:spPr>
          <a:xfrm>
            <a:off x="0" y="0"/>
            <a:ext cx="6096000" cy="6858000"/>
          </a:xfrm>
          <a:prstGeom prst="rect">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40E16AF-4D03-4C83-8A5D-3691D4E85F63}"/>
              </a:ext>
            </a:extLst>
          </p:cNvPr>
          <p:cNvSpPr txBox="1"/>
          <p:nvPr/>
        </p:nvSpPr>
        <p:spPr>
          <a:xfrm>
            <a:off x="-131136" y="2423401"/>
            <a:ext cx="6096001" cy="2123658"/>
          </a:xfrm>
          <a:prstGeom prst="rect">
            <a:avLst/>
          </a:prstGeom>
          <a:noFill/>
        </p:spPr>
        <p:txBody>
          <a:bodyPr wrap="square" rtlCol="0">
            <a:spAutoFit/>
          </a:bodyPr>
          <a:lstStyle/>
          <a:p>
            <a:pPr algn="ctr"/>
            <a:r>
              <a:rPr lang="en-AU" sz="4000" b="1" dirty="0">
                <a:solidFill>
                  <a:schemeClr val="bg1"/>
                </a:solidFill>
                <a:effectLst/>
                <a:latin typeface="Calibri" panose="020F0502020204030204" pitchFamily="34" charset="0"/>
                <a:cs typeface="Calibri" panose="020F0502020204030204" pitchFamily="34" charset="0"/>
              </a:rPr>
              <a:t>MasterCare+</a:t>
            </a:r>
          </a:p>
          <a:p>
            <a:pPr algn="ctr"/>
            <a:endParaRPr lang="en-AU" sz="4000" dirty="0">
              <a:solidFill>
                <a:schemeClr val="bg1"/>
              </a:solidFill>
              <a:latin typeface="Calibri" panose="020F0502020204030204" pitchFamily="34" charset="0"/>
              <a:cs typeface="Calibri" panose="020F0502020204030204" pitchFamily="34" charset="0"/>
            </a:endParaRPr>
          </a:p>
          <a:p>
            <a:pPr algn="ctr"/>
            <a:r>
              <a:rPr lang="en-AU" sz="2800" dirty="0">
                <a:solidFill>
                  <a:schemeClr val="bg1"/>
                </a:solidFill>
                <a:latin typeface="Calibri" panose="020F0502020204030204" pitchFamily="34" charset="0"/>
                <a:cs typeface="Calibri" panose="020F0502020204030204" pitchFamily="34" charset="0"/>
              </a:rPr>
              <a:t>Demo</a:t>
            </a:r>
            <a:br>
              <a:rPr lang="en-AU" sz="2800" dirty="0">
                <a:solidFill>
                  <a:schemeClr val="bg1"/>
                </a:solidFill>
                <a:latin typeface="Calibri" panose="020F0502020204030204" pitchFamily="34" charset="0"/>
                <a:cs typeface="Calibri" panose="020F0502020204030204" pitchFamily="34" charset="0"/>
              </a:rPr>
            </a:br>
            <a:r>
              <a:rPr lang="en-AU" sz="2400" i="1" dirty="0">
                <a:solidFill>
                  <a:schemeClr val="bg1"/>
                </a:solidFill>
                <a:latin typeface="Calibri" panose="020F0502020204030204" pitchFamily="34" charset="0"/>
                <a:cs typeface="Calibri" panose="020F0502020204030204" pitchFamily="34" charset="0"/>
              </a:rPr>
              <a:t>with Arpitha Suresh</a:t>
            </a:r>
            <a:endParaRPr lang="en-AU" sz="2400" dirty="0">
              <a:solidFill>
                <a:schemeClr val="bg1"/>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85D8E226-FB8E-4FAE-9FD2-02699F181420}"/>
              </a:ext>
            </a:extLst>
          </p:cNvPr>
          <p:cNvSpPr txBox="1">
            <a:spLocks/>
          </p:cNvSpPr>
          <p:nvPr/>
        </p:nvSpPr>
        <p:spPr>
          <a:xfrm>
            <a:off x="72674" y="6476255"/>
            <a:ext cx="11579292" cy="559885"/>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l"/>
            <a:r>
              <a:rPr lang="en-AU" sz="1400" cap="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www.mastercare.net.au | www.global-health.com</a:t>
            </a: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l"/>
            <a:r>
              <a:rPr lang="en-AU" sz="1400" cap="none" dirty="0">
                <a:effectLst/>
                <a:latin typeface="Open Sans" panose="020B0606030504020204" pitchFamily="34" charset="0"/>
                <a:ea typeface="Open Sans" panose="020B0606030504020204" pitchFamily="34" charset="0"/>
                <a:cs typeface="Open Sans" panose="020B0606030504020204" pitchFamily="34" charset="0"/>
              </a:rPr>
              <a:t> </a:t>
            </a:r>
          </a:p>
          <a:p>
            <a:pPr algn="l"/>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l"/>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FFDDFF45-CA0F-427A-A263-6FC427527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7993" y="4232624"/>
            <a:ext cx="3753976" cy="2631438"/>
          </a:xfrm>
          <a:prstGeom prst="rect">
            <a:avLst/>
          </a:prstGeom>
        </p:spPr>
      </p:pic>
      <p:pic>
        <p:nvPicPr>
          <p:cNvPr id="7" name="Picture 6">
            <a:extLst>
              <a:ext uri="{FF2B5EF4-FFF2-40B4-BE49-F238E27FC236}">
                <a16:creationId xmlns:a16="http://schemas.microsoft.com/office/drawing/2014/main" id="{A2A0E99E-EA0B-42A4-98AB-B7C0CDD52A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2660" y="3485230"/>
            <a:ext cx="1564642" cy="747394"/>
          </a:xfrm>
          <a:prstGeom prst="rect">
            <a:avLst/>
          </a:prstGeom>
        </p:spPr>
      </p:pic>
    </p:spTree>
    <p:extLst>
      <p:ext uri="{BB962C8B-B14F-4D97-AF65-F5344CB8AC3E}">
        <p14:creationId xmlns:p14="http://schemas.microsoft.com/office/powerpoint/2010/main" val="42603443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Isosceles Triangle 49">
            <a:extLst>
              <a:ext uri="{FF2B5EF4-FFF2-40B4-BE49-F238E27FC236}">
                <a16:creationId xmlns:a16="http://schemas.microsoft.com/office/drawing/2014/main" id="{24E312F6-D524-4410-90B3-B92E5CD24BF6}"/>
              </a:ext>
            </a:extLst>
          </p:cNvPr>
          <p:cNvSpPr/>
          <p:nvPr/>
        </p:nvSpPr>
        <p:spPr>
          <a:xfrm>
            <a:off x="4454434" y="4187566"/>
            <a:ext cx="3178630" cy="732811"/>
          </a:xfrm>
          <a:prstGeom prst="triangle">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301368E0-F833-4480-9569-78494D9C4F25}"/>
              </a:ext>
            </a:extLst>
          </p:cNvPr>
          <p:cNvSpPr/>
          <p:nvPr/>
        </p:nvSpPr>
        <p:spPr>
          <a:xfrm>
            <a:off x="0" y="6322981"/>
            <a:ext cx="12192000" cy="535021"/>
          </a:xfrm>
          <a:prstGeom prst="rect">
            <a:avLst/>
          </a:prstGeom>
          <a:solidFill>
            <a:srgbClr val="17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15F27"/>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CB05A4EA-E204-45B7-A8FB-C8ACFC6930D5}"/>
              </a:ext>
            </a:extLst>
          </p:cNvPr>
          <p:cNvSpPr txBox="1">
            <a:spLocks/>
          </p:cNvSpPr>
          <p:nvPr/>
        </p:nvSpPr>
        <p:spPr>
          <a:xfrm>
            <a:off x="4093444" y="6322979"/>
            <a:ext cx="8098556" cy="535021"/>
          </a:xfrm>
          <a:prstGeom prst="rect">
            <a:avLst/>
          </a:prstGeom>
        </p:spPr>
        <p:txBody>
          <a:bodyPr anchor="ct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6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www.mastercare.net.au | www.global-health.com</a:t>
            </a:r>
            <a:r>
              <a:rPr lang="en-AU" sz="1600" cap="none" dirty="0">
                <a:effectLst/>
                <a:latin typeface="Calibri" panose="020F0502020204030204" pitchFamily="34" charset="0"/>
                <a:ea typeface="Open Sans" panose="020B0606030504020204" pitchFamily="34" charset="0"/>
                <a:cs typeface="Calibri" panose="020F0502020204030204" pitchFamily="34" charset="0"/>
              </a:rPr>
              <a:t> </a:t>
            </a:r>
          </a:p>
        </p:txBody>
      </p:sp>
      <p:sp>
        <p:nvSpPr>
          <p:cNvPr id="4" name="TextBox 1">
            <a:extLst>
              <a:ext uri="{FF2B5EF4-FFF2-40B4-BE49-F238E27FC236}">
                <a16:creationId xmlns:a16="http://schemas.microsoft.com/office/drawing/2014/main" id="{6CB1CCCF-C768-4524-AEFC-C204CA2452D9}"/>
              </a:ext>
            </a:extLst>
          </p:cNvPr>
          <p:cNvSpPr txBox="1"/>
          <p:nvPr/>
        </p:nvSpPr>
        <p:spPr>
          <a:xfrm>
            <a:off x="0" y="15429"/>
            <a:ext cx="11889155" cy="52322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rgbClr val="172335"/>
                </a:solidFill>
                <a:latin typeface="Calibri" panose="020F0502020204030204" pitchFamily="34" charset="0"/>
                <a:ea typeface="Open Sans" panose="020B0606030504020204" pitchFamily="34" charset="0"/>
                <a:cs typeface="Calibri" panose="020F0502020204030204" pitchFamily="34" charset="0"/>
              </a:rPr>
              <a:t>Topics Covered </a:t>
            </a:r>
          </a:p>
        </p:txBody>
      </p:sp>
      <p:graphicFrame>
        <p:nvGraphicFramePr>
          <p:cNvPr id="46" name="Content Placeholder 2">
            <a:extLst>
              <a:ext uri="{FF2B5EF4-FFF2-40B4-BE49-F238E27FC236}">
                <a16:creationId xmlns:a16="http://schemas.microsoft.com/office/drawing/2014/main" id="{D22A6DE5-CAFA-4AE8-98BE-608C9A713C08}"/>
              </a:ext>
            </a:extLst>
          </p:cNvPr>
          <p:cNvGraphicFramePr>
            <a:graphicFrameLocks/>
          </p:cNvGraphicFramePr>
          <p:nvPr>
            <p:extLst>
              <p:ext uri="{D42A27DB-BD31-4B8C-83A1-F6EECF244321}">
                <p14:modId xmlns:p14="http://schemas.microsoft.com/office/powerpoint/2010/main" val="733842250"/>
              </p:ext>
            </p:extLst>
          </p:nvPr>
        </p:nvGraphicFramePr>
        <p:xfrm>
          <a:off x="790521" y="277039"/>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06BEF7F-D33B-4CCA-920A-B9509DD0545F}"/>
              </a:ext>
            </a:extLst>
          </p:cNvPr>
          <p:cNvSpPr txBox="1"/>
          <p:nvPr/>
        </p:nvSpPr>
        <p:spPr>
          <a:xfrm>
            <a:off x="0" y="4089380"/>
            <a:ext cx="12192000" cy="830997"/>
          </a:xfrm>
          <a:prstGeom prst="rect">
            <a:avLst/>
          </a:prstGeom>
          <a:noFill/>
        </p:spPr>
        <p:txBody>
          <a:bodyPr wrap="square" rtlCol="0">
            <a:spAutoFit/>
          </a:bodyPr>
          <a:lstStyle/>
          <a:p>
            <a:pPr algn="ctr"/>
            <a:r>
              <a:rPr lang="en-AU" sz="2400" dirty="0">
                <a:solidFill>
                  <a:schemeClr val="tx2">
                    <a:lumMod val="50000"/>
                  </a:schemeClr>
                </a:solidFill>
                <a:latin typeface="Calibri" panose="020F0502020204030204" pitchFamily="34" charset="0"/>
                <a:cs typeface="Calibri" panose="020F0502020204030204" pitchFamily="34" charset="0"/>
              </a:rPr>
              <a:t>Please view the MasterCare+ demo</a:t>
            </a:r>
            <a:br>
              <a:rPr lang="en-AU" sz="2400" dirty="0">
                <a:solidFill>
                  <a:schemeClr val="tx2">
                    <a:lumMod val="50000"/>
                  </a:schemeClr>
                </a:solidFill>
                <a:latin typeface="Calibri" panose="020F0502020204030204" pitchFamily="34" charset="0"/>
                <a:cs typeface="Calibri" panose="020F0502020204030204" pitchFamily="34" charset="0"/>
              </a:rPr>
            </a:br>
            <a:r>
              <a:rPr lang="en-AU" sz="2400" dirty="0">
                <a:solidFill>
                  <a:srgbClr val="65C8D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HERE</a:t>
            </a:r>
            <a:endParaRPr lang="en-AU" sz="2400" dirty="0">
              <a:solidFill>
                <a:srgbClr val="65C8D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145244"/>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Isosceles Triangle 49">
            <a:extLst>
              <a:ext uri="{FF2B5EF4-FFF2-40B4-BE49-F238E27FC236}">
                <a16:creationId xmlns:a16="http://schemas.microsoft.com/office/drawing/2014/main" id="{24E312F6-D524-4410-90B3-B92E5CD24BF6}"/>
              </a:ext>
            </a:extLst>
          </p:cNvPr>
          <p:cNvSpPr/>
          <p:nvPr/>
        </p:nvSpPr>
        <p:spPr>
          <a:xfrm>
            <a:off x="4454434" y="4187566"/>
            <a:ext cx="3178630" cy="732811"/>
          </a:xfrm>
          <a:prstGeom prst="triangle">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AU" sz="1286">
              <a:solidFill>
                <a:prstClr val="white"/>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301368E0-F833-4480-9569-78494D9C4F25}"/>
              </a:ext>
            </a:extLst>
          </p:cNvPr>
          <p:cNvSpPr/>
          <p:nvPr/>
        </p:nvSpPr>
        <p:spPr>
          <a:xfrm>
            <a:off x="0" y="6322981"/>
            <a:ext cx="12192000" cy="535021"/>
          </a:xfrm>
          <a:prstGeom prst="rect">
            <a:avLst/>
          </a:prstGeom>
          <a:solidFill>
            <a:srgbClr val="17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15F27"/>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CB05A4EA-E204-45B7-A8FB-C8ACFC6930D5}"/>
              </a:ext>
            </a:extLst>
          </p:cNvPr>
          <p:cNvSpPr txBox="1">
            <a:spLocks/>
          </p:cNvSpPr>
          <p:nvPr/>
        </p:nvSpPr>
        <p:spPr>
          <a:xfrm>
            <a:off x="4093444" y="6322979"/>
            <a:ext cx="8098556" cy="535021"/>
          </a:xfrm>
          <a:prstGeom prst="rect">
            <a:avLst/>
          </a:prstGeom>
        </p:spPr>
        <p:txBody>
          <a:bodyPr anchor="ct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6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www.mastercare.net.au | www.global-health.com</a:t>
            </a:r>
            <a:r>
              <a:rPr lang="en-AU" sz="1600" cap="none" dirty="0">
                <a:effectLst/>
                <a:latin typeface="Calibri" panose="020F0502020204030204" pitchFamily="34" charset="0"/>
                <a:ea typeface="Open Sans" panose="020B0606030504020204" pitchFamily="34" charset="0"/>
                <a:cs typeface="Calibri" panose="020F0502020204030204" pitchFamily="34" charset="0"/>
              </a:rPr>
              <a:t> </a:t>
            </a:r>
          </a:p>
        </p:txBody>
      </p:sp>
      <p:sp>
        <p:nvSpPr>
          <p:cNvPr id="4" name="TextBox 1">
            <a:extLst>
              <a:ext uri="{FF2B5EF4-FFF2-40B4-BE49-F238E27FC236}">
                <a16:creationId xmlns:a16="http://schemas.microsoft.com/office/drawing/2014/main" id="{6CB1CCCF-C768-4524-AEFC-C204CA2452D9}"/>
              </a:ext>
            </a:extLst>
          </p:cNvPr>
          <p:cNvSpPr txBox="1"/>
          <p:nvPr/>
        </p:nvSpPr>
        <p:spPr>
          <a:xfrm>
            <a:off x="0" y="15429"/>
            <a:ext cx="11889155" cy="52322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rgbClr val="172335"/>
                </a:solidFill>
                <a:latin typeface="Calibri" panose="020F0502020204030204" pitchFamily="34" charset="0"/>
                <a:ea typeface="Open Sans" panose="020B0606030504020204" pitchFamily="34" charset="0"/>
                <a:cs typeface="Calibri" panose="020F0502020204030204" pitchFamily="34" charset="0"/>
              </a:rPr>
              <a:t>Key features in MasterCare+</a:t>
            </a:r>
          </a:p>
        </p:txBody>
      </p:sp>
      <p:graphicFrame>
        <p:nvGraphicFramePr>
          <p:cNvPr id="11" name="Content Placeholder 3">
            <a:extLst>
              <a:ext uri="{FF2B5EF4-FFF2-40B4-BE49-F238E27FC236}">
                <a16:creationId xmlns:a16="http://schemas.microsoft.com/office/drawing/2014/main" id="{A45FFC57-885D-445F-B977-05212E5BC914}"/>
              </a:ext>
            </a:extLst>
          </p:cNvPr>
          <p:cNvGraphicFramePr>
            <a:graphicFrameLocks/>
          </p:cNvGraphicFramePr>
          <p:nvPr>
            <p:extLst>
              <p:ext uri="{D42A27DB-BD31-4B8C-83A1-F6EECF244321}">
                <p14:modId xmlns:p14="http://schemas.microsoft.com/office/powerpoint/2010/main" val="2128948783"/>
              </p:ext>
            </p:extLst>
          </p:nvPr>
        </p:nvGraphicFramePr>
        <p:xfrm>
          <a:off x="984377" y="1256385"/>
          <a:ext cx="10223246" cy="4345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462871"/>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BAF2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C98E72-AB33-4D10-8504-4A69685BA932}"/>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40E16AF-4D03-4C83-8A5D-3691D4E85F63}"/>
              </a:ext>
            </a:extLst>
          </p:cNvPr>
          <p:cNvSpPr txBox="1"/>
          <p:nvPr/>
        </p:nvSpPr>
        <p:spPr>
          <a:xfrm>
            <a:off x="6096000" y="2721113"/>
            <a:ext cx="6096001" cy="1569660"/>
          </a:xfrm>
          <a:prstGeom prst="rect">
            <a:avLst/>
          </a:prstGeom>
          <a:noFill/>
        </p:spPr>
        <p:txBody>
          <a:bodyPr wrap="square" rtlCol="0">
            <a:spAutoFit/>
          </a:bodyPr>
          <a:lstStyle/>
          <a:p>
            <a:pPr algn="ctr"/>
            <a:r>
              <a:rPr lang="en-AU" sz="4000" dirty="0">
                <a:solidFill>
                  <a:schemeClr val="bg1"/>
                </a:solidFill>
                <a:effectLst/>
                <a:latin typeface="Calibri" panose="020F0502020204030204" pitchFamily="34" charset="0"/>
                <a:cs typeface="Calibri" panose="020F0502020204030204" pitchFamily="34" charset="0"/>
              </a:rPr>
              <a:t>Other business</a:t>
            </a:r>
          </a:p>
          <a:p>
            <a:pPr algn="ctr"/>
            <a:endParaRPr lang="en-AU" sz="2800" dirty="0">
              <a:solidFill>
                <a:schemeClr val="bg1"/>
              </a:solidFill>
              <a:latin typeface="Calibri" panose="020F0502020204030204" pitchFamily="34" charset="0"/>
              <a:cs typeface="Calibri" panose="020F0502020204030204" pitchFamily="34" charset="0"/>
            </a:endParaRPr>
          </a:p>
          <a:p>
            <a:pPr algn="ctr"/>
            <a:r>
              <a:rPr lang="en-AU" sz="2800" dirty="0">
                <a:solidFill>
                  <a:schemeClr val="bg1"/>
                </a:solidFill>
                <a:latin typeface="Calibri" panose="020F0502020204030204" pitchFamily="34" charset="0"/>
                <a:cs typeface="Calibri" panose="020F0502020204030204" pitchFamily="34" charset="0"/>
              </a:rPr>
              <a:t>Next user group session</a:t>
            </a:r>
          </a:p>
        </p:txBody>
      </p:sp>
      <p:sp>
        <p:nvSpPr>
          <p:cNvPr id="5" name="Title 1">
            <a:extLst>
              <a:ext uri="{FF2B5EF4-FFF2-40B4-BE49-F238E27FC236}">
                <a16:creationId xmlns:a16="http://schemas.microsoft.com/office/drawing/2014/main" id="{85D8E226-FB8E-4FAE-9FD2-02699F181420}"/>
              </a:ext>
            </a:extLst>
          </p:cNvPr>
          <p:cNvSpPr txBox="1">
            <a:spLocks/>
          </p:cNvSpPr>
          <p:nvPr/>
        </p:nvSpPr>
        <p:spPr>
          <a:xfrm>
            <a:off x="306354" y="6425455"/>
            <a:ext cx="11579292" cy="559885"/>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400" cap="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www.mastercare.net.au | www.global-health.com</a:t>
            </a: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r"/>
            <a:r>
              <a:rPr lang="en-AU" sz="1400" cap="none" dirty="0">
                <a:effectLst/>
                <a:latin typeface="Open Sans" panose="020B0606030504020204" pitchFamily="34" charset="0"/>
                <a:ea typeface="Open Sans" panose="020B0606030504020204" pitchFamily="34" charset="0"/>
                <a:cs typeface="Open Sans" panose="020B0606030504020204" pitchFamily="34" charset="0"/>
              </a:rPr>
              <a:t> </a:t>
            </a:r>
          </a:p>
          <a:p>
            <a:pPr algn="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3982415C-1373-4CB9-9BF8-D92C381C9129}"/>
              </a:ext>
            </a:extLst>
          </p:cNvPr>
          <p:cNvPicPr>
            <a:picLocks noChangeAspect="1"/>
          </p:cNvPicPr>
          <p:nvPr/>
        </p:nvPicPr>
        <p:blipFill>
          <a:blip r:embed="rId3"/>
          <a:stretch>
            <a:fillRect/>
          </a:stretch>
        </p:blipFill>
        <p:spPr>
          <a:xfrm>
            <a:off x="159083" y="1238875"/>
            <a:ext cx="5777835" cy="4380247"/>
          </a:xfrm>
          <a:prstGeom prst="rect">
            <a:avLst/>
          </a:prstGeom>
        </p:spPr>
      </p:pic>
    </p:spTree>
    <p:extLst>
      <p:ext uri="{BB962C8B-B14F-4D97-AF65-F5344CB8AC3E}">
        <p14:creationId xmlns:p14="http://schemas.microsoft.com/office/powerpoint/2010/main" val="33747269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BAF29"/>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2A6647-E34F-412D-A820-A3FD07F7D143}"/>
              </a:ext>
            </a:extLst>
          </p:cNvPr>
          <p:cNvSpPr/>
          <p:nvPr/>
        </p:nvSpPr>
        <p:spPr>
          <a:xfrm>
            <a:off x="0" y="2417660"/>
            <a:ext cx="12176760" cy="650660"/>
          </a:xfrm>
          <a:prstGeom prst="rect">
            <a:avLst/>
          </a:prstGeom>
          <a:solidFill>
            <a:srgbClr val="66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a:extLst>
              <a:ext uri="{FF2B5EF4-FFF2-40B4-BE49-F238E27FC236}">
                <a16:creationId xmlns:a16="http://schemas.microsoft.com/office/drawing/2014/main" id="{05444491-3037-423F-A2A8-5577C4331E3D}"/>
              </a:ext>
            </a:extLst>
          </p:cNvPr>
          <p:cNvSpPr txBox="1">
            <a:spLocks/>
          </p:cNvSpPr>
          <p:nvPr/>
        </p:nvSpPr>
        <p:spPr>
          <a:xfrm>
            <a:off x="0" y="2491530"/>
            <a:ext cx="12176760" cy="1011340"/>
          </a:xfrm>
          <a:prstGeom prst="rect">
            <a:avLst/>
          </a:prstGeom>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nSpc>
                <a:spcPct val="100000"/>
              </a:lnSpc>
            </a:pPr>
            <a:r>
              <a:rPr lang="en-AU" sz="26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Helping our customers achieve improved performance and better patient care</a:t>
            </a:r>
          </a:p>
        </p:txBody>
      </p:sp>
      <p:sp>
        <p:nvSpPr>
          <p:cNvPr id="4" name="Title 1">
            <a:extLst>
              <a:ext uri="{FF2B5EF4-FFF2-40B4-BE49-F238E27FC236}">
                <a16:creationId xmlns:a16="http://schemas.microsoft.com/office/drawing/2014/main" id="{6C89407B-2A18-4A43-A7C3-9EBBAFBF1E1D}"/>
              </a:ext>
            </a:extLst>
          </p:cNvPr>
          <p:cNvSpPr txBox="1">
            <a:spLocks/>
          </p:cNvSpPr>
          <p:nvPr/>
        </p:nvSpPr>
        <p:spPr>
          <a:xfrm>
            <a:off x="0" y="609534"/>
            <a:ext cx="12192000" cy="1011340"/>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nSpc>
                <a:spcPct val="150000"/>
              </a:lnSpc>
            </a:pPr>
            <a:r>
              <a:rPr lang="en-AU" sz="54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Thank you for your time</a:t>
            </a:r>
          </a:p>
        </p:txBody>
      </p:sp>
      <p:pic>
        <p:nvPicPr>
          <p:cNvPr id="9" name="Picture 8">
            <a:extLst>
              <a:ext uri="{FF2B5EF4-FFF2-40B4-BE49-F238E27FC236}">
                <a16:creationId xmlns:a16="http://schemas.microsoft.com/office/drawing/2014/main" id="{C50B5921-FA5C-463A-A404-F3843B969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635" y="3576740"/>
            <a:ext cx="10158730" cy="2869841"/>
          </a:xfrm>
          <a:prstGeom prst="rect">
            <a:avLst/>
          </a:prstGeom>
        </p:spPr>
      </p:pic>
    </p:spTree>
    <p:extLst>
      <p:ext uri="{BB962C8B-B14F-4D97-AF65-F5344CB8AC3E}">
        <p14:creationId xmlns:p14="http://schemas.microsoft.com/office/powerpoint/2010/main" val="22408797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233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C98E72-AB33-4D10-8504-4A69685BA932}"/>
              </a:ext>
            </a:extLst>
          </p:cNvPr>
          <p:cNvSpPr/>
          <p:nvPr/>
        </p:nvSpPr>
        <p:spPr>
          <a:xfrm>
            <a:off x="284638" y="376149"/>
            <a:ext cx="11579291" cy="5884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46691233-F449-4773-BAAE-F78CD6473B09}"/>
              </a:ext>
            </a:extLst>
          </p:cNvPr>
          <p:cNvSpPr/>
          <p:nvPr/>
        </p:nvSpPr>
        <p:spPr>
          <a:xfrm>
            <a:off x="4245483" y="211534"/>
            <a:ext cx="3657600" cy="706017"/>
          </a:xfrm>
          <a:prstGeom prst="rect">
            <a:avLst/>
          </a:prstGeom>
          <a:solidFill>
            <a:srgbClr val="17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40E16AF-4D03-4C83-8A5D-3691D4E85F63}"/>
              </a:ext>
            </a:extLst>
          </p:cNvPr>
          <p:cNvSpPr txBox="1"/>
          <p:nvPr/>
        </p:nvSpPr>
        <p:spPr>
          <a:xfrm>
            <a:off x="0" y="-46652"/>
            <a:ext cx="12192000" cy="920252"/>
          </a:xfrm>
          <a:prstGeom prst="rect">
            <a:avLst/>
          </a:prstGeom>
          <a:noFill/>
        </p:spPr>
        <p:txBody>
          <a:bodyPr wrap="square" rtlCol="0">
            <a:spAutoFit/>
          </a:bodyPr>
          <a:lstStyle/>
          <a:p>
            <a:pPr algn="ctr">
              <a:lnSpc>
                <a:spcPct val="150000"/>
              </a:lnSpc>
            </a:pPr>
            <a:r>
              <a:rPr lang="en-AU" sz="4000" dirty="0">
                <a:solidFill>
                  <a:schemeClr val="bg1"/>
                </a:solidFill>
                <a:latin typeface="Calibri" panose="020F0502020204030204" pitchFamily="34" charset="0"/>
                <a:cs typeface="Calibri" panose="020F0502020204030204" pitchFamily="34" charset="0"/>
              </a:rPr>
              <a:t>Today’s agenda</a:t>
            </a:r>
          </a:p>
        </p:txBody>
      </p:sp>
      <p:graphicFrame>
        <p:nvGraphicFramePr>
          <p:cNvPr id="5" name="Table 4">
            <a:extLst>
              <a:ext uri="{FF2B5EF4-FFF2-40B4-BE49-F238E27FC236}">
                <a16:creationId xmlns:a16="http://schemas.microsoft.com/office/drawing/2014/main" id="{4D9496BB-1B10-414A-8886-90CB02454C57}"/>
              </a:ext>
            </a:extLst>
          </p:cNvPr>
          <p:cNvGraphicFramePr>
            <a:graphicFrameLocks noGrp="1"/>
          </p:cNvGraphicFramePr>
          <p:nvPr>
            <p:extLst>
              <p:ext uri="{D42A27DB-BD31-4B8C-83A1-F6EECF244321}">
                <p14:modId xmlns:p14="http://schemas.microsoft.com/office/powerpoint/2010/main" val="1047731207"/>
              </p:ext>
            </p:extLst>
          </p:nvPr>
        </p:nvGraphicFramePr>
        <p:xfrm>
          <a:off x="842838" y="1293561"/>
          <a:ext cx="10506324" cy="4591268"/>
        </p:xfrm>
        <a:graphic>
          <a:graphicData uri="http://schemas.openxmlformats.org/drawingml/2006/table">
            <a:tbl>
              <a:tblPr firstRow="1" firstCol="1" bandRow="1">
                <a:tableStyleId>{5C22544A-7EE6-4342-B048-85BDC9FD1C3A}</a:tableStyleId>
              </a:tblPr>
              <a:tblGrid>
                <a:gridCol w="2372791">
                  <a:extLst>
                    <a:ext uri="{9D8B030D-6E8A-4147-A177-3AD203B41FA5}">
                      <a16:colId xmlns:a16="http://schemas.microsoft.com/office/drawing/2014/main" val="2539101283"/>
                    </a:ext>
                  </a:extLst>
                </a:gridCol>
                <a:gridCol w="6077560">
                  <a:extLst>
                    <a:ext uri="{9D8B030D-6E8A-4147-A177-3AD203B41FA5}">
                      <a16:colId xmlns:a16="http://schemas.microsoft.com/office/drawing/2014/main" val="1063347826"/>
                    </a:ext>
                  </a:extLst>
                </a:gridCol>
                <a:gridCol w="2055973">
                  <a:extLst>
                    <a:ext uri="{9D8B030D-6E8A-4147-A177-3AD203B41FA5}">
                      <a16:colId xmlns:a16="http://schemas.microsoft.com/office/drawing/2014/main" val="2826110974"/>
                    </a:ext>
                  </a:extLst>
                </a:gridCol>
              </a:tblGrid>
              <a:tr h="568596">
                <a:tc>
                  <a:txBody>
                    <a:bodyPr/>
                    <a:lstStyle/>
                    <a:p>
                      <a:pPr algn="ctr">
                        <a:lnSpc>
                          <a:spcPct val="115000"/>
                        </a:lnSpc>
                        <a:spcAft>
                          <a:spcPts val="1000"/>
                        </a:spcAft>
                      </a:pPr>
                      <a:r>
                        <a:rPr lang="en-AU" sz="1300" b="1" kern="1200" dirty="0">
                          <a:solidFill>
                            <a:schemeClr val="lt1"/>
                          </a:solidFill>
                          <a:effectLst/>
                          <a:latin typeface="+mn-lt"/>
                          <a:ea typeface="+mn-ea"/>
                          <a:cs typeface="+mn-cs"/>
                        </a:rPr>
                        <a:t>TIME</a:t>
                      </a:r>
                    </a:p>
                  </a:txBody>
                  <a:tcPr marL="68580" marR="68580" marT="0" marB="0" anchor="ctr">
                    <a:solidFill>
                      <a:srgbClr val="172335"/>
                    </a:solidFill>
                  </a:tcPr>
                </a:tc>
                <a:tc>
                  <a:txBody>
                    <a:bodyPr/>
                    <a:lstStyle/>
                    <a:p>
                      <a:pPr algn="ctr">
                        <a:lnSpc>
                          <a:spcPct val="115000"/>
                        </a:lnSpc>
                        <a:spcAft>
                          <a:spcPts val="1000"/>
                        </a:spcAft>
                      </a:pP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2335"/>
                    </a:solidFill>
                  </a:tcPr>
                </a:tc>
                <a:tc>
                  <a:txBody>
                    <a:bodyPr/>
                    <a:lstStyle/>
                    <a:p>
                      <a:pPr algn="ctr">
                        <a:lnSpc>
                          <a:spcPct val="115000"/>
                        </a:lnSpc>
                        <a:spcAft>
                          <a:spcPts val="1000"/>
                        </a:spcAft>
                      </a:pPr>
                      <a:r>
                        <a:rPr lang="en-AU" sz="1300" dirty="0">
                          <a:effectLst/>
                        </a:rPr>
                        <a:t>PRESENTER</a:t>
                      </a:r>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72335"/>
                    </a:solidFill>
                  </a:tcPr>
                </a:tc>
                <a:extLst>
                  <a:ext uri="{0D108BD9-81ED-4DB2-BD59-A6C34878D82A}">
                    <a16:rowId xmlns:a16="http://schemas.microsoft.com/office/drawing/2014/main" val="58136792"/>
                  </a:ext>
                </a:extLst>
              </a:tr>
              <a:tr h="568996">
                <a:tc>
                  <a:txBody>
                    <a:bodyPr/>
                    <a:lstStyle/>
                    <a:p>
                      <a:pPr algn="ctr">
                        <a:lnSpc>
                          <a:spcPct val="115000"/>
                        </a:lnSpc>
                        <a:spcAft>
                          <a:spcPts val="1000"/>
                        </a:spcAft>
                      </a:pPr>
                      <a:r>
                        <a:rPr lang="en-AU" sz="1500" dirty="0">
                          <a:effectLst/>
                          <a:latin typeface="Calibri" panose="020F0502020204030204" pitchFamily="34" charset="0"/>
                          <a:cs typeface="Calibri" panose="020F0502020204030204" pitchFamily="34" charset="0"/>
                        </a:rPr>
                        <a:t>12:30pm – 12:40pm</a:t>
                      </a:r>
                      <a:endParaRPr lang="en-AU"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72335"/>
                    </a:solidFill>
                  </a:tcPr>
                </a:tc>
                <a:tc>
                  <a:txBody>
                    <a:bodyPr/>
                    <a:lstStyle/>
                    <a:p>
                      <a:pPr>
                        <a:lnSpc>
                          <a:spcPct val="115000"/>
                        </a:lnSpc>
                        <a:spcAft>
                          <a:spcPts val="1000"/>
                        </a:spcAft>
                      </a:pPr>
                      <a:r>
                        <a:rPr lang="en-AU" sz="1700" dirty="0">
                          <a:solidFill>
                            <a:schemeClr val="tx2">
                              <a:lumMod val="50000"/>
                            </a:schemeClr>
                          </a:solidFill>
                          <a:effectLst/>
                          <a:latin typeface="Calibri" panose="020F0502020204030204" pitchFamily="34" charset="0"/>
                          <a:cs typeface="Calibri" panose="020F0502020204030204" pitchFamily="34" charset="0"/>
                        </a:rPr>
                        <a:t>Global Health introduction</a:t>
                      </a:r>
                      <a:endParaRPr lang="en-AU" sz="17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B2E4E8"/>
                    </a:solidFill>
                  </a:tcPr>
                </a:tc>
                <a:tc>
                  <a:txBody>
                    <a:bodyPr/>
                    <a:lstStyle/>
                    <a:p>
                      <a:pPr algn="ctr">
                        <a:lnSpc>
                          <a:spcPct val="115000"/>
                        </a:lnSpc>
                        <a:spcAft>
                          <a:spcPts val="1000"/>
                        </a:spcAft>
                      </a:pPr>
                      <a:r>
                        <a:rPr lang="en-AU" sz="1600" dirty="0">
                          <a:solidFill>
                            <a:schemeClr val="tx2">
                              <a:lumMod val="50000"/>
                            </a:schemeClr>
                          </a:solidFill>
                          <a:effectLst/>
                          <a:latin typeface="Calibri" panose="020F0502020204030204" pitchFamily="34" charset="0"/>
                          <a:cs typeface="Calibri" panose="020F0502020204030204" pitchFamily="34" charset="0"/>
                        </a:rPr>
                        <a:t>Deborah Hudson</a:t>
                      </a:r>
                      <a:endParaRPr lang="en-AU" sz="16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B2E4E8"/>
                    </a:solidFill>
                  </a:tcPr>
                </a:tc>
                <a:extLst>
                  <a:ext uri="{0D108BD9-81ED-4DB2-BD59-A6C34878D82A}">
                    <a16:rowId xmlns:a16="http://schemas.microsoft.com/office/drawing/2014/main" val="2907805221"/>
                  </a:ext>
                </a:extLst>
              </a:tr>
              <a:tr h="568996">
                <a:tc>
                  <a:txBody>
                    <a:bodyPr/>
                    <a:lstStyle/>
                    <a:p>
                      <a:pPr algn="ctr">
                        <a:lnSpc>
                          <a:spcPct val="115000"/>
                        </a:lnSpc>
                        <a:spcAft>
                          <a:spcPts val="1000"/>
                        </a:spcAft>
                      </a:pPr>
                      <a:r>
                        <a:rPr lang="en-AU" sz="1500" dirty="0">
                          <a:effectLst/>
                          <a:latin typeface="Calibri" panose="020F0502020204030204" pitchFamily="34" charset="0"/>
                          <a:cs typeface="Calibri" panose="020F0502020204030204" pitchFamily="34" charset="0"/>
                        </a:rPr>
                        <a:t>12:40pm – 12:45pm</a:t>
                      </a:r>
                      <a:endParaRPr lang="en-AU"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72335"/>
                    </a:solidFill>
                  </a:tcPr>
                </a:tc>
                <a:tc>
                  <a:txBody>
                    <a:bodyPr/>
                    <a:lstStyle/>
                    <a:p>
                      <a:pPr>
                        <a:lnSpc>
                          <a:spcPct val="115000"/>
                        </a:lnSpc>
                        <a:spcAft>
                          <a:spcPts val="1000"/>
                        </a:spcAft>
                      </a:pPr>
                      <a:r>
                        <a:rPr lang="en-AU" sz="1700" dirty="0">
                          <a:solidFill>
                            <a:schemeClr val="tx2">
                              <a:lumMod val="50000"/>
                            </a:schemeClr>
                          </a:solidFill>
                          <a:effectLst/>
                          <a:latin typeface="Calibri" panose="020F0502020204030204" pitchFamily="34" charset="0"/>
                          <a:cs typeface="Calibri" panose="020F0502020204030204" pitchFamily="34" charset="0"/>
                        </a:rPr>
                        <a:t>Chairperson introduction</a:t>
                      </a:r>
                      <a:endParaRPr lang="en-AU" sz="17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D5F1F3"/>
                    </a:solidFill>
                  </a:tcPr>
                </a:tc>
                <a:tc>
                  <a:txBody>
                    <a:bodyPr/>
                    <a:lstStyle/>
                    <a:p>
                      <a:pPr algn="ctr">
                        <a:lnSpc>
                          <a:spcPct val="115000"/>
                        </a:lnSpc>
                        <a:spcAft>
                          <a:spcPts val="1000"/>
                        </a:spcAft>
                      </a:pPr>
                      <a:r>
                        <a:rPr lang="en-AU" sz="1600" dirty="0">
                          <a:solidFill>
                            <a:schemeClr val="tx2">
                              <a:lumMod val="50000"/>
                            </a:schemeClr>
                          </a:solidFill>
                          <a:effectLst/>
                          <a:latin typeface="Calibri" panose="020F0502020204030204" pitchFamily="34" charset="0"/>
                          <a:cs typeface="Calibri" panose="020F0502020204030204" pitchFamily="34" charset="0"/>
                        </a:rPr>
                        <a:t>Nicky Ward</a:t>
                      </a:r>
                      <a:endParaRPr lang="en-AU" sz="16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D5F1F3"/>
                    </a:solidFill>
                  </a:tcPr>
                </a:tc>
                <a:extLst>
                  <a:ext uri="{0D108BD9-81ED-4DB2-BD59-A6C34878D82A}">
                    <a16:rowId xmlns:a16="http://schemas.microsoft.com/office/drawing/2014/main" val="781392066"/>
                  </a:ext>
                </a:extLst>
              </a:tr>
              <a:tr h="1177692">
                <a:tc>
                  <a:txBody>
                    <a:bodyPr/>
                    <a:lstStyle/>
                    <a:p>
                      <a:pPr algn="ctr">
                        <a:lnSpc>
                          <a:spcPct val="115000"/>
                        </a:lnSpc>
                        <a:spcAft>
                          <a:spcPts val="1000"/>
                        </a:spcAft>
                      </a:pPr>
                      <a:r>
                        <a:rPr lang="en-AU" sz="1500" dirty="0">
                          <a:effectLst/>
                          <a:latin typeface="Calibri" panose="020F0502020204030204" pitchFamily="34" charset="0"/>
                          <a:cs typeface="Calibri" panose="020F0502020204030204" pitchFamily="34" charset="0"/>
                        </a:rPr>
                        <a:t>12:45pm – 1:05pm</a:t>
                      </a:r>
                      <a:endParaRPr lang="en-AU"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72335"/>
                    </a:solidFill>
                  </a:tcPr>
                </a:tc>
                <a:tc>
                  <a:txBody>
                    <a:bodyPr/>
                    <a:lstStyle/>
                    <a:p>
                      <a:pPr>
                        <a:lnSpc>
                          <a:spcPct val="115000"/>
                        </a:lnSpc>
                        <a:spcAft>
                          <a:spcPts val="1000"/>
                        </a:spcAft>
                      </a:pPr>
                      <a:r>
                        <a:rPr lang="en-AU" sz="1700" dirty="0">
                          <a:solidFill>
                            <a:schemeClr val="tx2">
                              <a:lumMod val="50000"/>
                            </a:schemeClr>
                          </a:solidFill>
                          <a:effectLst/>
                          <a:latin typeface="Calibri" panose="020F0502020204030204" pitchFamily="34" charset="0"/>
                          <a:cs typeface="Calibri" panose="020F0502020204030204" pitchFamily="34" charset="0"/>
                        </a:rPr>
                        <a:t>Hospital accreditation requirements –</a:t>
                      </a:r>
                      <a:br>
                        <a:rPr lang="en-AU" sz="1700" dirty="0">
                          <a:solidFill>
                            <a:schemeClr val="tx2">
                              <a:lumMod val="50000"/>
                            </a:schemeClr>
                          </a:solidFill>
                          <a:effectLst/>
                          <a:latin typeface="Calibri" panose="020F0502020204030204" pitchFamily="34" charset="0"/>
                          <a:cs typeface="Calibri" panose="020F0502020204030204" pitchFamily="34" charset="0"/>
                        </a:rPr>
                      </a:br>
                      <a:r>
                        <a:rPr lang="en-AU" sz="1700" dirty="0">
                          <a:solidFill>
                            <a:schemeClr val="tx2">
                              <a:lumMod val="50000"/>
                            </a:schemeClr>
                          </a:solidFill>
                          <a:effectLst/>
                          <a:latin typeface="Calibri" panose="020F0502020204030204" pitchFamily="34" charset="0"/>
                          <a:cs typeface="Calibri" panose="020F0502020204030204" pitchFamily="34" charset="0"/>
                        </a:rPr>
                        <a:t>Digital discharge summary and My Health Record</a:t>
                      </a:r>
                      <a:endParaRPr lang="en-AU" sz="17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B2E4E8"/>
                    </a:solidFill>
                  </a:tcPr>
                </a:tc>
                <a:tc>
                  <a:txBody>
                    <a:bodyPr/>
                    <a:lstStyle/>
                    <a:p>
                      <a:pPr algn="ctr">
                        <a:lnSpc>
                          <a:spcPct val="115000"/>
                        </a:lnSpc>
                        <a:spcAft>
                          <a:spcPts val="1000"/>
                        </a:spcAft>
                      </a:pPr>
                      <a:r>
                        <a:rPr lang="en-AU" sz="1600" dirty="0">
                          <a:solidFill>
                            <a:schemeClr val="tx2">
                              <a:lumMod val="50000"/>
                            </a:schemeClr>
                          </a:solidFill>
                          <a:effectLst/>
                          <a:latin typeface="Calibri" panose="020F0502020204030204" pitchFamily="34" charset="0"/>
                          <a:cs typeface="Calibri" panose="020F0502020204030204" pitchFamily="34" charset="0"/>
                        </a:rPr>
                        <a:t>Nicky Ward</a:t>
                      </a:r>
                      <a:endParaRPr lang="en-AU" sz="16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B2E4E8"/>
                    </a:solidFill>
                  </a:tcPr>
                </a:tc>
                <a:extLst>
                  <a:ext uri="{0D108BD9-81ED-4DB2-BD59-A6C34878D82A}">
                    <a16:rowId xmlns:a16="http://schemas.microsoft.com/office/drawing/2014/main" val="4206285978"/>
                  </a:ext>
                </a:extLst>
              </a:tr>
              <a:tr h="568996">
                <a:tc>
                  <a:txBody>
                    <a:bodyPr/>
                    <a:lstStyle/>
                    <a:p>
                      <a:pPr algn="ctr">
                        <a:lnSpc>
                          <a:spcPct val="115000"/>
                        </a:lnSpc>
                        <a:spcAft>
                          <a:spcPts val="1000"/>
                        </a:spcAft>
                      </a:pPr>
                      <a:r>
                        <a:rPr lang="en-AU" sz="1500" dirty="0">
                          <a:effectLst/>
                          <a:latin typeface="Calibri" panose="020F0502020204030204" pitchFamily="34" charset="0"/>
                          <a:cs typeface="Calibri" panose="020F0502020204030204" pitchFamily="34" charset="0"/>
                        </a:rPr>
                        <a:t>1:05pm – 1:25pm</a:t>
                      </a:r>
                      <a:endParaRPr lang="en-AU"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72335"/>
                    </a:solidFill>
                  </a:tcPr>
                </a:tc>
                <a:tc>
                  <a:txBody>
                    <a:bodyPr/>
                    <a:lstStyle/>
                    <a:p>
                      <a:pPr>
                        <a:lnSpc>
                          <a:spcPct val="115000"/>
                        </a:lnSpc>
                        <a:spcAft>
                          <a:spcPts val="1000"/>
                        </a:spcAft>
                      </a:pPr>
                      <a:r>
                        <a:rPr lang="en-AU" sz="1700" dirty="0">
                          <a:solidFill>
                            <a:schemeClr val="tx2">
                              <a:lumMod val="50000"/>
                            </a:schemeClr>
                          </a:solidFill>
                          <a:effectLst/>
                          <a:latin typeface="Calibri" panose="020F0502020204030204" pitchFamily="34" charset="0"/>
                          <a:cs typeface="Calibri" panose="020F0502020204030204" pitchFamily="34" charset="0"/>
                        </a:rPr>
                        <a:t>MasterCare+ roadmap</a:t>
                      </a:r>
                      <a:endParaRPr lang="en-AU" sz="17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D5F1F3"/>
                    </a:solidFill>
                  </a:tcPr>
                </a:tc>
                <a:tc>
                  <a:txBody>
                    <a:bodyPr/>
                    <a:lstStyle/>
                    <a:p>
                      <a:pPr algn="ctr">
                        <a:lnSpc>
                          <a:spcPct val="115000"/>
                        </a:lnSpc>
                        <a:spcAft>
                          <a:spcPts val="1000"/>
                        </a:spcAft>
                      </a:pPr>
                      <a:r>
                        <a:rPr lang="en-AU" sz="1600" dirty="0">
                          <a:solidFill>
                            <a:schemeClr val="tx2">
                              <a:lumMod val="50000"/>
                            </a:schemeClr>
                          </a:solidFill>
                          <a:effectLst/>
                          <a:latin typeface="Calibri" panose="020F0502020204030204" pitchFamily="34" charset="0"/>
                          <a:cs typeface="Calibri" panose="020F0502020204030204" pitchFamily="34" charset="0"/>
                        </a:rPr>
                        <a:t>Mathew Cherian</a:t>
                      </a:r>
                      <a:endParaRPr lang="en-AU" sz="16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D5F1F3"/>
                    </a:solidFill>
                  </a:tcPr>
                </a:tc>
                <a:extLst>
                  <a:ext uri="{0D108BD9-81ED-4DB2-BD59-A6C34878D82A}">
                    <a16:rowId xmlns:a16="http://schemas.microsoft.com/office/drawing/2014/main" val="3317658875"/>
                  </a:ext>
                </a:extLst>
              </a:tr>
              <a:tr h="568996">
                <a:tc>
                  <a:txBody>
                    <a:bodyPr/>
                    <a:lstStyle/>
                    <a:p>
                      <a:pPr algn="ctr">
                        <a:lnSpc>
                          <a:spcPct val="115000"/>
                        </a:lnSpc>
                        <a:spcAft>
                          <a:spcPts val="1000"/>
                        </a:spcAft>
                      </a:pPr>
                      <a:r>
                        <a:rPr lang="en-AU" sz="1500" dirty="0">
                          <a:effectLst/>
                          <a:latin typeface="Calibri" panose="020F0502020204030204" pitchFamily="34" charset="0"/>
                          <a:cs typeface="Calibri" panose="020F0502020204030204" pitchFamily="34" charset="0"/>
                        </a:rPr>
                        <a:t>1:25pm – 1:55pm</a:t>
                      </a:r>
                      <a:endParaRPr lang="en-AU"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72335"/>
                    </a:solidFill>
                  </a:tcPr>
                </a:tc>
                <a:tc>
                  <a:txBody>
                    <a:bodyPr/>
                    <a:lstStyle/>
                    <a:p>
                      <a:pPr>
                        <a:lnSpc>
                          <a:spcPct val="115000"/>
                        </a:lnSpc>
                        <a:spcAft>
                          <a:spcPts val="1000"/>
                        </a:spcAft>
                      </a:pPr>
                      <a:r>
                        <a:rPr lang="en-AU" sz="1700">
                          <a:solidFill>
                            <a:schemeClr val="tx2">
                              <a:lumMod val="50000"/>
                            </a:schemeClr>
                          </a:solidFill>
                          <a:effectLst/>
                          <a:latin typeface="Calibri" panose="020F0502020204030204" pitchFamily="34" charset="0"/>
                          <a:cs typeface="Calibri" panose="020F0502020204030204" pitchFamily="34" charset="0"/>
                        </a:rPr>
                        <a:t>MasterCare+ demo</a:t>
                      </a:r>
                      <a:endParaRPr lang="en-AU" sz="170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B2E4E8"/>
                    </a:solidFill>
                  </a:tcPr>
                </a:tc>
                <a:tc>
                  <a:txBody>
                    <a:bodyPr/>
                    <a:lstStyle/>
                    <a:p>
                      <a:pPr algn="ctr">
                        <a:lnSpc>
                          <a:spcPct val="115000"/>
                        </a:lnSpc>
                        <a:spcAft>
                          <a:spcPts val="1000"/>
                        </a:spcAft>
                      </a:pPr>
                      <a:r>
                        <a:rPr lang="en-AU" sz="1600" dirty="0">
                          <a:solidFill>
                            <a:schemeClr val="tx2">
                              <a:lumMod val="50000"/>
                            </a:schemeClr>
                          </a:solidFill>
                          <a:effectLst/>
                          <a:latin typeface="Calibri" panose="020F0502020204030204" pitchFamily="34" charset="0"/>
                          <a:cs typeface="Calibri" panose="020F0502020204030204" pitchFamily="34" charset="0"/>
                        </a:rPr>
                        <a:t>Arpitha Suresh</a:t>
                      </a:r>
                      <a:endParaRPr lang="en-AU" sz="16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B2E4E8"/>
                    </a:solidFill>
                  </a:tcPr>
                </a:tc>
                <a:extLst>
                  <a:ext uri="{0D108BD9-81ED-4DB2-BD59-A6C34878D82A}">
                    <a16:rowId xmlns:a16="http://schemas.microsoft.com/office/drawing/2014/main" val="3888475541"/>
                  </a:ext>
                </a:extLst>
              </a:tr>
              <a:tr h="568996">
                <a:tc>
                  <a:txBody>
                    <a:bodyPr/>
                    <a:lstStyle/>
                    <a:p>
                      <a:pPr algn="ctr">
                        <a:lnSpc>
                          <a:spcPct val="115000"/>
                        </a:lnSpc>
                        <a:spcAft>
                          <a:spcPts val="1000"/>
                        </a:spcAft>
                      </a:pPr>
                      <a:r>
                        <a:rPr lang="en-AU" sz="1500" dirty="0">
                          <a:effectLst/>
                          <a:latin typeface="Calibri" panose="020F0502020204030204" pitchFamily="34" charset="0"/>
                          <a:cs typeface="Calibri" panose="020F0502020204030204" pitchFamily="34" charset="0"/>
                        </a:rPr>
                        <a:t>1:55pm onwards</a:t>
                      </a:r>
                      <a:endParaRPr lang="en-AU"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172335"/>
                    </a:solidFill>
                  </a:tcPr>
                </a:tc>
                <a:tc>
                  <a:txBody>
                    <a:bodyPr/>
                    <a:lstStyle/>
                    <a:p>
                      <a:pPr>
                        <a:lnSpc>
                          <a:spcPct val="115000"/>
                        </a:lnSpc>
                        <a:spcAft>
                          <a:spcPts val="1000"/>
                        </a:spcAft>
                      </a:pPr>
                      <a:r>
                        <a:rPr lang="en-AU" sz="1700" dirty="0">
                          <a:solidFill>
                            <a:schemeClr val="tx2">
                              <a:lumMod val="50000"/>
                            </a:schemeClr>
                          </a:solidFill>
                          <a:effectLst/>
                          <a:latin typeface="Calibri" panose="020F0502020204030204" pitchFamily="34" charset="0"/>
                          <a:cs typeface="Calibri" panose="020F0502020204030204" pitchFamily="34" charset="0"/>
                        </a:rPr>
                        <a:t>Other business</a:t>
                      </a:r>
                      <a:endParaRPr lang="en-AU" sz="17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D5F1F3"/>
                    </a:solidFill>
                  </a:tcPr>
                </a:tc>
                <a:tc>
                  <a:txBody>
                    <a:bodyPr/>
                    <a:lstStyle/>
                    <a:p>
                      <a:pPr algn="ctr">
                        <a:lnSpc>
                          <a:spcPct val="115000"/>
                        </a:lnSpc>
                        <a:spcAft>
                          <a:spcPts val="1000"/>
                        </a:spcAft>
                      </a:pPr>
                      <a:r>
                        <a:rPr lang="en-AU" sz="1600" dirty="0">
                          <a:solidFill>
                            <a:schemeClr val="tx2">
                              <a:lumMod val="50000"/>
                            </a:schemeClr>
                          </a:solidFill>
                          <a:effectLst/>
                          <a:latin typeface="Calibri" panose="020F0502020204030204" pitchFamily="34" charset="0"/>
                          <a:cs typeface="Calibri" panose="020F0502020204030204" pitchFamily="34" charset="0"/>
                        </a:rPr>
                        <a:t>Deborah Hudson</a:t>
                      </a:r>
                      <a:endParaRPr lang="en-AU" sz="16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D5F1F3"/>
                    </a:solidFill>
                  </a:tcPr>
                </a:tc>
                <a:extLst>
                  <a:ext uri="{0D108BD9-81ED-4DB2-BD59-A6C34878D82A}">
                    <a16:rowId xmlns:a16="http://schemas.microsoft.com/office/drawing/2014/main" val="104536962"/>
                  </a:ext>
                </a:extLst>
              </a:tr>
            </a:tbl>
          </a:graphicData>
        </a:graphic>
      </p:graphicFrame>
      <p:sp>
        <p:nvSpPr>
          <p:cNvPr id="7" name="Title 1">
            <a:extLst>
              <a:ext uri="{FF2B5EF4-FFF2-40B4-BE49-F238E27FC236}">
                <a16:creationId xmlns:a16="http://schemas.microsoft.com/office/drawing/2014/main" id="{EB6A9AF3-CE3A-41A9-89F9-70E8C3C8571E}"/>
              </a:ext>
            </a:extLst>
          </p:cNvPr>
          <p:cNvSpPr txBox="1">
            <a:spLocks/>
          </p:cNvSpPr>
          <p:nvPr/>
        </p:nvSpPr>
        <p:spPr>
          <a:xfrm>
            <a:off x="306354" y="6425455"/>
            <a:ext cx="11579292" cy="559885"/>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400" cap="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www.mastercare.net.au | www.global-health.com</a:t>
            </a: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r"/>
            <a:r>
              <a:rPr lang="en-AU" sz="1400" cap="none" dirty="0">
                <a:effectLst/>
                <a:latin typeface="Open Sans" panose="020B0606030504020204" pitchFamily="34" charset="0"/>
                <a:ea typeface="Open Sans" panose="020B0606030504020204" pitchFamily="34" charset="0"/>
                <a:cs typeface="Open Sans" panose="020B0606030504020204" pitchFamily="34" charset="0"/>
              </a:rPr>
              <a:t> </a:t>
            </a:r>
          </a:p>
          <a:p>
            <a:pPr algn="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19395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233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C98E72-AB33-4D10-8504-4A69685BA932}"/>
              </a:ext>
            </a:extLst>
          </p:cNvPr>
          <p:cNvSpPr/>
          <p:nvPr/>
        </p:nvSpPr>
        <p:spPr>
          <a:xfrm>
            <a:off x="284638" y="413474"/>
            <a:ext cx="11579291" cy="5884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itle 1">
            <a:extLst>
              <a:ext uri="{FF2B5EF4-FFF2-40B4-BE49-F238E27FC236}">
                <a16:creationId xmlns:a16="http://schemas.microsoft.com/office/drawing/2014/main" id="{035EBED9-2C19-4F3E-9C74-640E6D466912}"/>
              </a:ext>
            </a:extLst>
          </p:cNvPr>
          <p:cNvSpPr txBox="1">
            <a:spLocks/>
          </p:cNvSpPr>
          <p:nvPr/>
        </p:nvSpPr>
        <p:spPr>
          <a:xfrm>
            <a:off x="284637" y="6410082"/>
            <a:ext cx="11579292" cy="559885"/>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400" cap="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www.arcadiapittwater.com.au | www.global-health.com</a:t>
            </a: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r"/>
            <a:r>
              <a:rPr lang="en-AU" sz="1400" cap="none" dirty="0">
                <a:effectLst/>
                <a:latin typeface="Open Sans" panose="020B0606030504020204" pitchFamily="34" charset="0"/>
                <a:ea typeface="Open Sans" panose="020B0606030504020204" pitchFamily="34" charset="0"/>
                <a:cs typeface="Open Sans" panose="020B0606030504020204" pitchFamily="34" charset="0"/>
              </a:rPr>
              <a:t> </a:t>
            </a:r>
          </a:p>
          <a:p>
            <a:pPr algn="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46691233-F449-4773-BAAE-F78CD6473B09}"/>
              </a:ext>
            </a:extLst>
          </p:cNvPr>
          <p:cNvSpPr/>
          <p:nvPr/>
        </p:nvSpPr>
        <p:spPr>
          <a:xfrm>
            <a:off x="3879980" y="226907"/>
            <a:ext cx="4432040" cy="706017"/>
          </a:xfrm>
          <a:prstGeom prst="rect">
            <a:avLst/>
          </a:prstGeom>
          <a:solidFill>
            <a:srgbClr val="17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40E16AF-4D03-4C83-8A5D-3691D4E85F63}"/>
              </a:ext>
            </a:extLst>
          </p:cNvPr>
          <p:cNvSpPr txBox="1"/>
          <p:nvPr/>
        </p:nvSpPr>
        <p:spPr>
          <a:xfrm>
            <a:off x="0" y="-46652"/>
            <a:ext cx="12192000" cy="920252"/>
          </a:xfrm>
          <a:prstGeom prst="rect">
            <a:avLst/>
          </a:prstGeom>
          <a:noFill/>
        </p:spPr>
        <p:txBody>
          <a:bodyPr wrap="square" rtlCol="0">
            <a:spAutoFit/>
          </a:bodyPr>
          <a:lstStyle/>
          <a:p>
            <a:pPr algn="ctr">
              <a:lnSpc>
                <a:spcPct val="150000"/>
              </a:lnSpc>
            </a:pPr>
            <a:r>
              <a:rPr lang="en-AU" sz="4000" dirty="0">
                <a:solidFill>
                  <a:schemeClr val="bg1"/>
                </a:solidFill>
                <a:latin typeface="Calibri" panose="020F0502020204030204" pitchFamily="34" charset="0"/>
                <a:cs typeface="Calibri" panose="020F0502020204030204" pitchFamily="34" charset="0"/>
              </a:rPr>
              <a:t>Today’s Chairperson</a:t>
            </a:r>
          </a:p>
        </p:txBody>
      </p:sp>
      <p:sp>
        <p:nvSpPr>
          <p:cNvPr id="4" name="TextBox 3">
            <a:extLst>
              <a:ext uri="{FF2B5EF4-FFF2-40B4-BE49-F238E27FC236}">
                <a16:creationId xmlns:a16="http://schemas.microsoft.com/office/drawing/2014/main" id="{375F5E35-F7E4-4B49-BEAE-CA4ACDA76A07}"/>
              </a:ext>
            </a:extLst>
          </p:cNvPr>
          <p:cNvSpPr txBox="1"/>
          <p:nvPr/>
        </p:nvSpPr>
        <p:spPr>
          <a:xfrm>
            <a:off x="978158" y="1578621"/>
            <a:ext cx="10552923" cy="923330"/>
          </a:xfrm>
          <a:prstGeom prst="rect">
            <a:avLst/>
          </a:prstGeom>
          <a:noFill/>
        </p:spPr>
        <p:txBody>
          <a:bodyPr wrap="square" rtlCol="0">
            <a:spAutoFit/>
          </a:bodyPr>
          <a:lstStyle/>
          <a:p>
            <a:pPr algn="l" fontAlgn="base"/>
            <a:r>
              <a:rPr lang="en-AU" sz="3600" b="1" i="0" dirty="0">
                <a:solidFill>
                  <a:schemeClr val="tx2">
                    <a:lumMod val="50000"/>
                  </a:schemeClr>
                </a:solidFill>
                <a:effectLst/>
                <a:latin typeface="Calibri" panose="020F0502020204030204" pitchFamily="34" charset="0"/>
                <a:cs typeface="Calibri" panose="020F0502020204030204" pitchFamily="34" charset="0"/>
              </a:rPr>
              <a:t>Nicky Ward</a:t>
            </a:r>
            <a:br>
              <a:rPr lang="en-AU" sz="3600" b="1" i="0" dirty="0">
                <a:solidFill>
                  <a:schemeClr val="tx2">
                    <a:lumMod val="50000"/>
                  </a:schemeClr>
                </a:solidFill>
                <a:effectLst/>
                <a:latin typeface="Calibri" panose="020F0502020204030204" pitchFamily="34" charset="0"/>
                <a:cs typeface="Calibri" panose="020F0502020204030204" pitchFamily="34" charset="0"/>
              </a:rPr>
            </a:br>
            <a:r>
              <a:rPr lang="en-AU" b="1" i="0" dirty="0">
                <a:solidFill>
                  <a:schemeClr val="tx2"/>
                </a:solidFill>
                <a:effectLst/>
                <a:latin typeface="Calibri" panose="020F0502020204030204" pitchFamily="34" charset="0"/>
                <a:cs typeface="Calibri" panose="020F0502020204030204" pitchFamily="34" charset="0"/>
              </a:rPr>
              <a:t>Admin Manager at Arcadia Pittwater Private Hospital </a:t>
            </a:r>
            <a:endParaRPr lang="en-AU" dirty="0">
              <a:solidFill>
                <a:schemeClr val="tx2"/>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E5CCC03-AE7D-4C91-A7B9-CD23769706A9}"/>
              </a:ext>
            </a:extLst>
          </p:cNvPr>
          <p:cNvSpPr txBox="1"/>
          <p:nvPr/>
        </p:nvSpPr>
        <p:spPr>
          <a:xfrm>
            <a:off x="978158" y="2688518"/>
            <a:ext cx="9947988" cy="1429622"/>
          </a:xfrm>
          <a:prstGeom prst="rect">
            <a:avLst/>
          </a:prstGeom>
          <a:noFill/>
        </p:spPr>
        <p:txBody>
          <a:bodyPr wrap="square" rtlCol="0">
            <a:spAutoFit/>
          </a:bodyPr>
          <a:lstStyle/>
          <a:p>
            <a:pPr>
              <a:lnSpc>
                <a:spcPct val="150000"/>
              </a:lnSpc>
            </a:pPr>
            <a:r>
              <a:rPr lang="en-AU" sz="2000" dirty="0">
                <a:solidFill>
                  <a:schemeClr val="tx2">
                    <a:lumMod val="50000"/>
                  </a:schemeClr>
                </a:solidFill>
                <a:latin typeface="Calibri" panose="020F0502020204030204" pitchFamily="34" charset="0"/>
                <a:cs typeface="Calibri" panose="020F0502020204030204" pitchFamily="34" charset="0"/>
              </a:rPr>
              <a:t>Nicky is a former Clinical Nurse Specialist in Orthopaedics. Since her nursing career, she has had extensive experience in Project and Product Management in the health software industry and has completed her Cert IV in Clinical Coding.</a:t>
            </a:r>
          </a:p>
        </p:txBody>
      </p:sp>
      <p:pic>
        <p:nvPicPr>
          <p:cNvPr id="2050" name="Picture 2" descr="Arcadia Pittwater">
            <a:extLst>
              <a:ext uri="{FF2B5EF4-FFF2-40B4-BE49-F238E27FC236}">
                <a16:creationId xmlns:a16="http://schemas.microsoft.com/office/drawing/2014/main" id="{05BBE369-5DD3-4820-AF52-11C8BE11D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759" y="4729047"/>
            <a:ext cx="3554481" cy="129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240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233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C98E72-AB33-4D10-8504-4A69685BA932}"/>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40E16AF-4D03-4C83-8A5D-3691D4E85F63}"/>
              </a:ext>
            </a:extLst>
          </p:cNvPr>
          <p:cNvSpPr txBox="1"/>
          <p:nvPr/>
        </p:nvSpPr>
        <p:spPr>
          <a:xfrm>
            <a:off x="6096000" y="1241637"/>
            <a:ext cx="6096001" cy="4374724"/>
          </a:xfrm>
          <a:prstGeom prst="rect">
            <a:avLst/>
          </a:prstGeom>
          <a:noFill/>
        </p:spPr>
        <p:txBody>
          <a:bodyPr wrap="square" rtlCol="0">
            <a:spAutoFit/>
          </a:bodyPr>
          <a:lstStyle/>
          <a:p>
            <a:pPr algn="ctr"/>
            <a:r>
              <a:rPr lang="en-AU" sz="4000" b="1" dirty="0">
                <a:solidFill>
                  <a:schemeClr val="bg1"/>
                </a:solidFill>
                <a:effectLst/>
                <a:latin typeface="Calibri" panose="020F0502020204030204" pitchFamily="34" charset="0"/>
                <a:cs typeface="Calibri" panose="020F0502020204030204" pitchFamily="34" charset="0"/>
              </a:rPr>
              <a:t>Hospital accreditation requirements</a:t>
            </a:r>
          </a:p>
          <a:p>
            <a:pPr algn="ctr"/>
            <a:endParaRPr lang="en-AU" sz="4000" dirty="0">
              <a:solidFill>
                <a:schemeClr val="bg1"/>
              </a:solidFill>
              <a:latin typeface="Calibri" panose="020F0502020204030204" pitchFamily="34" charset="0"/>
              <a:cs typeface="Calibri" panose="020F0502020204030204" pitchFamily="34" charset="0"/>
            </a:endParaRPr>
          </a:p>
          <a:p>
            <a:pPr algn="ctr">
              <a:lnSpc>
                <a:spcPct val="150000"/>
              </a:lnSpc>
            </a:pPr>
            <a:r>
              <a:rPr lang="en-AU" sz="2800" dirty="0">
                <a:solidFill>
                  <a:schemeClr val="bg1"/>
                </a:solidFill>
                <a:latin typeface="Calibri" panose="020F0502020204030204" pitchFamily="34" charset="0"/>
                <a:cs typeface="Calibri" panose="020F0502020204030204" pitchFamily="34" charset="0"/>
              </a:rPr>
              <a:t>Digital discharge summaries</a:t>
            </a:r>
          </a:p>
          <a:p>
            <a:pPr algn="ctr">
              <a:lnSpc>
                <a:spcPct val="150000"/>
              </a:lnSpc>
            </a:pPr>
            <a:r>
              <a:rPr lang="en-AU" sz="2800" dirty="0">
                <a:solidFill>
                  <a:schemeClr val="bg1"/>
                </a:solidFill>
                <a:latin typeface="Calibri" panose="020F0502020204030204" pitchFamily="34" charset="0"/>
                <a:cs typeface="Calibri" panose="020F0502020204030204" pitchFamily="34" charset="0"/>
              </a:rPr>
              <a:t>My Health Record</a:t>
            </a:r>
          </a:p>
          <a:p>
            <a:pPr algn="ctr">
              <a:lnSpc>
                <a:spcPct val="150000"/>
              </a:lnSpc>
            </a:pPr>
            <a:endParaRPr lang="en-AU" sz="2800" dirty="0">
              <a:solidFill>
                <a:schemeClr val="bg1"/>
              </a:solidFill>
              <a:latin typeface="Calibri" panose="020F0502020204030204" pitchFamily="34" charset="0"/>
              <a:cs typeface="Calibri" panose="020F0502020204030204" pitchFamily="34" charset="0"/>
            </a:endParaRPr>
          </a:p>
          <a:p>
            <a:pPr algn="ctr">
              <a:lnSpc>
                <a:spcPct val="150000"/>
              </a:lnSpc>
            </a:pPr>
            <a:r>
              <a:rPr lang="en-AU" sz="2400" i="1" dirty="0">
                <a:solidFill>
                  <a:schemeClr val="bg1"/>
                </a:solidFill>
                <a:latin typeface="Calibri" panose="020F0502020204030204" pitchFamily="34" charset="0"/>
                <a:cs typeface="Calibri" panose="020F0502020204030204" pitchFamily="34" charset="0"/>
              </a:rPr>
              <a:t>with Nicky Ward</a:t>
            </a:r>
          </a:p>
        </p:txBody>
      </p:sp>
      <p:sp>
        <p:nvSpPr>
          <p:cNvPr id="5" name="Title 1">
            <a:extLst>
              <a:ext uri="{FF2B5EF4-FFF2-40B4-BE49-F238E27FC236}">
                <a16:creationId xmlns:a16="http://schemas.microsoft.com/office/drawing/2014/main" id="{85D8E226-FB8E-4FAE-9FD2-02699F181420}"/>
              </a:ext>
            </a:extLst>
          </p:cNvPr>
          <p:cNvSpPr txBox="1">
            <a:spLocks/>
          </p:cNvSpPr>
          <p:nvPr/>
        </p:nvSpPr>
        <p:spPr>
          <a:xfrm>
            <a:off x="306354" y="6425455"/>
            <a:ext cx="11579292" cy="559885"/>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400" cap="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www.mastercare.net.au | www.global-health.com</a:t>
            </a: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r"/>
            <a:r>
              <a:rPr lang="en-AU" sz="1400" cap="none" dirty="0">
                <a:effectLst/>
                <a:latin typeface="Open Sans" panose="020B0606030504020204" pitchFamily="34" charset="0"/>
                <a:ea typeface="Open Sans" panose="020B0606030504020204" pitchFamily="34" charset="0"/>
                <a:cs typeface="Open Sans" panose="020B0606030504020204" pitchFamily="34" charset="0"/>
              </a:rPr>
              <a:t> </a:t>
            </a:r>
          </a:p>
          <a:p>
            <a:pPr algn="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B061C4C-062E-4B2C-A137-E5D4D5DAA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19" y="1745919"/>
            <a:ext cx="5724763" cy="3366161"/>
          </a:xfrm>
          <a:prstGeom prst="rect">
            <a:avLst/>
          </a:prstGeom>
        </p:spPr>
      </p:pic>
    </p:spTree>
    <p:extLst>
      <p:ext uri="{BB962C8B-B14F-4D97-AF65-F5344CB8AC3E}">
        <p14:creationId xmlns:p14="http://schemas.microsoft.com/office/powerpoint/2010/main" val="28152957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0E82566-19EB-4388-A686-F923D3B971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78248">
            <a:off x="5114526" y="-711196"/>
            <a:ext cx="8424208" cy="5485130"/>
          </a:xfrm>
          <a:prstGeom prst="rect">
            <a:avLst/>
          </a:prstGeom>
        </p:spPr>
      </p:pic>
      <p:sp>
        <p:nvSpPr>
          <p:cNvPr id="3" name="Rectangle 2">
            <a:extLst>
              <a:ext uri="{FF2B5EF4-FFF2-40B4-BE49-F238E27FC236}">
                <a16:creationId xmlns:a16="http://schemas.microsoft.com/office/drawing/2014/main" id="{29C98E72-AB33-4D10-8504-4A69685BA932}"/>
              </a:ext>
            </a:extLst>
          </p:cNvPr>
          <p:cNvSpPr/>
          <p:nvPr/>
        </p:nvSpPr>
        <p:spPr>
          <a:xfrm>
            <a:off x="0" y="0"/>
            <a:ext cx="6096000" cy="6858000"/>
          </a:xfrm>
          <a:prstGeom prst="rect">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40E16AF-4D03-4C83-8A5D-3691D4E85F63}"/>
              </a:ext>
            </a:extLst>
          </p:cNvPr>
          <p:cNvSpPr txBox="1"/>
          <p:nvPr/>
        </p:nvSpPr>
        <p:spPr>
          <a:xfrm>
            <a:off x="-92675" y="2423401"/>
            <a:ext cx="6096001" cy="2123658"/>
          </a:xfrm>
          <a:prstGeom prst="rect">
            <a:avLst/>
          </a:prstGeom>
          <a:noFill/>
        </p:spPr>
        <p:txBody>
          <a:bodyPr wrap="square" rtlCol="0">
            <a:spAutoFit/>
          </a:bodyPr>
          <a:lstStyle/>
          <a:p>
            <a:pPr algn="ctr"/>
            <a:r>
              <a:rPr lang="en-AU" sz="4000" b="1" dirty="0">
                <a:solidFill>
                  <a:schemeClr val="bg1"/>
                </a:solidFill>
                <a:effectLst/>
                <a:latin typeface="Calibri" panose="020F0502020204030204" pitchFamily="34" charset="0"/>
                <a:cs typeface="Calibri" panose="020F0502020204030204" pitchFamily="34" charset="0"/>
              </a:rPr>
              <a:t>MasterCare+</a:t>
            </a:r>
          </a:p>
          <a:p>
            <a:pPr algn="ctr"/>
            <a:endParaRPr lang="en-AU" sz="4000" dirty="0">
              <a:solidFill>
                <a:schemeClr val="bg1"/>
              </a:solidFill>
              <a:latin typeface="Calibri" panose="020F0502020204030204" pitchFamily="34" charset="0"/>
              <a:cs typeface="Calibri" panose="020F0502020204030204" pitchFamily="34" charset="0"/>
            </a:endParaRPr>
          </a:p>
          <a:p>
            <a:pPr algn="ctr"/>
            <a:r>
              <a:rPr lang="en-AU" sz="2800" dirty="0">
                <a:solidFill>
                  <a:schemeClr val="bg1"/>
                </a:solidFill>
                <a:latin typeface="Calibri" panose="020F0502020204030204" pitchFamily="34" charset="0"/>
                <a:cs typeface="Calibri" panose="020F0502020204030204" pitchFamily="34" charset="0"/>
              </a:rPr>
              <a:t>Roadmap</a:t>
            </a:r>
            <a:br>
              <a:rPr lang="en-AU" sz="2800" dirty="0">
                <a:solidFill>
                  <a:schemeClr val="bg1"/>
                </a:solidFill>
                <a:latin typeface="Calibri" panose="020F0502020204030204" pitchFamily="34" charset="0"/>
                <a:cs typeface="Calibri" panose="020F0502020204030204" pitchFamily="34" charset="0"/>
              </a:rPr>
            </a:br>
            <a:r>
              <a:rPr lang="en-AU" sz="2400" i="1" dirty="0">
                <a:solidFill>
                  <a:schemeClr val="bg1"/>
                </a:solidFill>
                <a:latin typeface="Calibri" panose="020F0502020204030204" pitchFamily="34" charset="0"/>
                <a:cs typeface="Calibri" panose="020F0502020204030204" pitchFamily="34" charset="0"/>
              </a:rPr>
              <a:t>with Mathew Cherian</a:t>
            </a:r>
          </a:p>
        </p:txBody>
      </p:sp>
      <p:sp>
        <p:nvSpPr>
          <p:cNvPr id="5" name="Title 1">
            <a:extLst>
              <a:ext uri="{FF2B5EF4-FFF2-40B4-BE49-F238E27FC236}">
                <a16:creationId xmlns:a16="http://schemas.microsoft.com/office/drawing/2014/main" id="{85D8E226-FB8E-4FAE-9FD2-02699F181420}"/>
              </a:ext>
            </a:extLst>
          </p:cNvPr>
          <p:cNvSpPr txBox="1">
            <a:spLocks/>
          </p:cNvSpPr>
          <p:nvPr/>
        </p:nvSpPr>
        <p:spPr>
          <a:xfrm>
            <a:off x="72674" y="6476255"/>
            <a:ext cx="11579292" cy="559885"/>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l"/>
            <a:r>
              <a:rPr lang="en-AU" sz="1400" cap="non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www.mastercare.net.au | www.global-health.com</a:t>
            </a:r>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l"/>
            <a:r>
              <a:rPr lang="en-AU" sz="1400" cap="none" dirty="0">
                <a:effectLst/>
                <a:latin typeface="Open Sans" panose="020B0606030504020204" pitchFamily="34" charset="0"/>
                <a:ea typeface="Open Sans" panose="020B0606030504020204" pitchFamily="34" charset="0"/>
                <a:cs typeface="Open Sans" panose="020B0606030504020204" pitchFamily="34" charset="0"/>
              </a:rPr>
              <a:t> </a:t>
            </a:r>
          </a:p>
          <a:p>
            <a:pPr algn="l"/>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a:p>
            <a:pPr algn="l"/>
            <a:endParaRPr lang="en-AU" sz="1400" cap="none"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FFDDFF45-CA0F-427A-A263-6FC427527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7993" y="4232624"/>
            <a:ext cx="3753976" cy="2631438"/>
          </a:xfrm>
          <a:prstGeom prst="rect">
            <a:avLst/>
          </a:prstGeom>
        </p:spPr>
      </p:pic>
      <p:pic>
        <p:nvPicPr>
          <p:cNvPr id="7" name="Picture 6">
            <a:extLst>
              <a:ext uri="{FF2B5EF4-FFF2-40B4-BE49-F238E27FC236}">
                <a16:creationId xmlns:a16="http://schemas.microsoft.com/office/drawing/2014/main" id="{A2A0E99E-EA0B-42A4-98AB-B7C0CDD52A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2660" y="3485230"/>
            <a:ext cx="1564642" cy="747394"/>
          </a:xfrm>
          <a:prstGeom prst="rect">
            <a:avLst/>
          </a:prstGeom>
        </p:spPr>
      </p:pic>
    </p:spTree>
    <p:extLst>
      <p:ext uri="{BB962C8B-B14F-4D97-AF65-F5344CB8AC3E}">
        <p14:creationId xmlns:p14="http://schemas.microsoft.com/office/powerpoint/2010/main" val="22784906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41656" y="1626772"/>
            <a:ext cx="2797636" cy="3530944"/>
            <a:chOff x="1015432" y="1353286"/>
            <a:chExt cx="2797636" cy="3530944"/>
          </a:xfrm>
        </p:grpSpPr>
        <p:pic>
          <p:nvPicPr>
            <p:cNvPr id="4" name="Picture 3">
              <a:extLst>
                <a:ext uri="{FF2B5EF4-FFF2-40B4-BE49-F238E27FC236}">
                  <a16:creationId xmlns:a16="http://schemas.microsoft.com/office/drawing/2014/main" id="{25518370-259D-4D52-BB71-D9D019FB0F1C}"/>
                </a:ext>
              </a:extLst>
            </p:cNvPr>
            <p:cNvPicPr>
              <a:picLocks noChangeAspect="1"/>
            </p:cNvPicPr>
            <p:nvPr/>
          </p:nvPicPr>
          <p:blipFill>
            <a:blip r:embed="rId3"/>
            <a:stretch>
              <a:fillRect/>
            </a:stretch>
          </p:blipFill>
          <p:spPr>
            <a:xfrm>
              <a:off x="1733398" y="1353286"/>
              <a:ext cx="1785073" cy="1041293"/>
            </a:xfrm>
            <a:prstGeom prst="rect">
              <a:avLst/>
            </a:prstGeom>
          </p:spPr>
        </p:pic>
        <p:pic>
          <p:nvPicPr>
            <p:cNvPr id="7" name="Picture 6">
              <a:extLst>
                <a:ext uri="{FF2B5EF4-FFF2-40B4-BE49-F238E27FC236}">
                  <a16:creationId xmlns:a16="http://schemas.microsoft.com/office/drawing/2014/main" id="{949B55CC-384B-4C5A-804F-FEB91098469B}"/>
                </a:ext>
              </a:extLst>
            </p:cNvPr>
            <p:cNvPicPr>
              <a:picLocks noChangeAspect="1"/>
            </p:cNvPicPr>
            <p:nvPr/>
          </p:nvPicPr>
          <p:blipFill>
            <a:blip r:embed="rId4"/>
            <a:stretch>
              <a:fillRect/>
            </a:stretch>
          </p:blipFill>
          <p:spPr>
            <a:xfrm>
              <a:off x="1559602" y="2402279"/>
              <a:ext cx="1724961" cy="910003"/>
            </a:xfrm>
            <a:prstGeom prst="rect">
              <a:avLst/>
            </a:prstGeom>
          </p:spPr>
        </p:pic>
        <p:sp>
          <p:nvSpPr>
            <p:cNvPr id="8" name="TextBox 7">
              <a:extLst>
                <a:ext uri="{FF2B5EF4-FFF2-40B4-BE49-F238E27FC236}">
                  <a16:creationId xmlns:a16="http://schemas.microsoft.com/office/drawing/2014/main" id="{4D4D2888-52B1-4A14-955B-4AEAA481D091}"/>
                </a:ext>
              </a:extLst>
            </p:cNvPr>
            <p:cNvSpPr txBox="1"/>
            <p:nvPr/>
          </p:nvSpPr>
          <p:spPr>
            <a:xfrm>
              <a:off x="1015432" y="3714679"/>
              <a:ext cx="2797636" cy="1169551"/>
            </a:xfrm>
            <a:prstGeom prst="rect">
              <a:avLst/>
            </a:prstGeom>
            <a:noFill/>
          </p:spPr>
          <p:txBody>
            <a:bodyPr wrap="square" rtlCol="0">
              <a:spAutoFit/>
            </a:bodyPr>
            <a:lstStyle/>
            <a:p>
              <a:r>
                <a:rPr lang="en-AU" sz="1400" dirty="0">
                  <a:solidFill>
                    <a:srgbClr val="839096"/>
                  </a:solidFill>
                  <a:latin typeface="Calibri" panose="020F0502020204030204" pitchFamily="34" charset="0"/>
                  <a:cs typeface="Calibri" panose="020F0502020204030204" pitchFamily="34" charset="0"/>
                </a:rPr>
                <a:t>Team-based, multi-disciplinary care for patients with chronic diseases across hospitals, community health, outpatient and home settings</a:t>
              </a:r>
            </a:p>
            <a:p>
              <a:endParaRPr lang="en-AU" sz="1400" dirty="0">
                <a:solidFill>
                  <a:srgbClr val="839096"/>
                </a:solidFill>
                <a:latin typeface="Calibri" panose="020F0502020204030204" pitchFamily="34" charset="0"/>
                <a:cs typeface="Calibri" panose="020F0502020204030204" pitchFamily="34" charset="0"/>
              </a:endParaRPr>
            </a:p>
          </p:txBody>
        </p:sp>
      </p:grpSp>
      <p:grpSp>
        <p:nvGrpSpPr>
          <p:cNvPr id="23" name="Group 22"/>
          <p:cNvGrpSpPr/>
          <p:nvPr/>
        </p:nvGrpSpPr>
        <p:grpSpPr>
          <a:xfrm>
            <a:off x="3071619" y="2044791"/>
            <a:ext cx="2758672" cy="3112926"/>
            <a:chOff x="4188769" y="1609199"/>
            <a:chExt cx="2758672" cy="3112926"/>
          </a:xfrm>
        </p:grpSpPr>
        <p:sp>
          <p:nvSpPr>
            <p:cNvPr id="10" name="TextBox 9">
              <a:extLst>
                <a:ext uri="{FF2B5EF4-FFF2-40B4-BE49-F238E27FC236}">
                  <a16:creationId xmlns:a16="http://schemas.microsoft.com/office/drawing/2014/main" id="{F1022B50-7362-4FBA-BDB4-98015A220C0D}"/>
                </a:ext>
              </a:extLst>
            </p:cNvPr>
            <p:cNvSpPr txBox="1"/>
            <p:nvPr/>
          </p:nvSpPr>
          <p:spPr>
            <a:xfrm>
              <a:off x="4188769" y="3552574"/>
              <a:ext cx="2758672" cy="1169551"/>
            </a:xfrm>
            <a:prstGeom prst="rect">
              <a:avLst/>
            </a:prstGeom>
            <a:noFill/>
          </p:spPr>
          <p:txBody>
            <a:bodyPr wrap="square" rtlCol="0">
              <a:spAutoFit/>
            </a:bodyPr>
            <a:lstStyle/>
            <a:p>
              <a:r>
                <a:rPr lang="en-AU" sz="1400" dirty="0">
                  <a:solidFill>
                    <a:srgbClr val="839096"/>
                  </a:solidFill>
                  <a:latin typeface="Calibri" panose="020F0502020204030204" pitchFamily="34" charset="0"/>
                  <a:cs typeface="Calibri" panose="020F0502020204030204" pitchFamily="34" charset="0"/>
                </a:rPr>
                <a:t>Streamlined and defined work processes from pre-admission through to discharge or transfer for Day &amp; Overnight hospitals</a:t>
              </a:r>
            </a:p>
            <a:p>
              <a:endParaRPr lang="en-AU" sz="1400" dirty="0">
                <a:solidFill>
                  <a:srgbClr val="839096"/>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F9FFB3F-225F-4E01-8B2F-23F7A7F9F0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051" y="1609199"/>
              <a:ext cx="2441644" cy="234499"/>
            </a:xfrm>
            <a:prstGeom prst="rect">
              <a:avLst/>
            </a:prstGeom>
          </p:spPr>
        </p:pic>
        <p:pic>
          <p:nvPicPr>
            <p:cNvPr id="12" name="Picture 11">
              <a:extLst>
                <a:ext uri="{FF2B5EF4-FFF2-40B4-BE49-F238E27FC236}">
                  <a16:creationId xmlns:a16="http://schemas.microsoft.com/office/drawing/2014/main" id="{E8935DBA-871F-4CE9-8E5C-D222F43242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8305" y="2241515"/>
              <a:ext cx="1640395" cy="1093440"/>
            </a:xfrm>
            <a:prstGeom prst="rect">
              <a:avLst/>
            </a:prstGeom>
          </p:spPr>
        </p:pic>
      </p:grpSp>
      <p:grpSp>
        <p:nvGrpSpPr>
          <p:cNvPr id="2" name="Group 1">
            <a:extLst>
              <a:ext uri="{FF2B5EF4-FFF2-40B4-BE49-F238E27FC236}">
                <a16:creationId xmlns:a16="http://schemas.microsoft.com/office/drawing/2014/main" id="{4B4D7880-C514-4C88-92F7-7C482F6C0485}"/>
              </a:ext>
            </a:extLst>
          </p:cNvPr>
          <p:cNvGrpSpPr/>
          <p:nvPr/>
        </p:nvGrpSpPr>
        <p:grpSpPr>
          <a:xfrm>
            <a:off x="9093304" y="1628492"/>
            <a:ext cx="2953222" cy="3744668"/>
            <a:chOff x="9093304" y="1638298"/>
            <a:chExt cx="2953222" cy="3744668"/>
          </a:xfrm>
        </p:grpSpPr>
        <p:pic>
          <p:nvPicPr>
            <p:cNvPr id="16" name="Picture 15">
              <a:extLst>
                <a:ext uri="{FF2B5EF4-FFF2-40B4-BE49-F238E27FC236}">
                  <a16:creationId xmlns:a16="http://schemas.microsoft.com/office/drawing/2014/main" id="{E12A6A9E-0AB1-46FB-88E1-F6B6D242C06B}"/>
                </a:ext>
              </a:extLst>
            </p:cNvPr>
            <p:cNvPicPr>
              <a:picLocks noChangeAspect="1"/>
            </p:cNvPicPr>
            <p:nvPr/>
          </p:nvPicPr>
          <p:blipFill>
            <a:blip r:embed="rId7"/>
            <a:stretch>
              <a:fillRect/>
            </a:stretch>
          </p:blipFill>
          <p:spPr>
            <a:xfrm>
              <a:off x="9780569" y="1638298"/>
              <a:ext cx="1405611" cy="819940"/>
            </a:xfrm>
            <a:prstGeom prst="rect">
              <a:avLst/>
            </a:prstGeom>
          </p:spPr>
        </p:pic>
        <p:sp>
          <p:nvSpPr>
            <p:cNvPr id="17" name="TextBox 16">
              <a:extLst>
                <a:ext uri="{FF2B5EF4-FFF2-40B4-BE49-F238E27FC236}">
                  <a16:creationId xmlns:a16="http://schemas.microsoft.com/office/drawing/2014/main" id="{C6FFA22F-E9C3-452E-AAAD-D75A949F53A1}"/>
                </a:ext>
              </a:extLst>
            </p:cNvPr>
            <p:cNvSpPr txBox="1"/>
            <p:nvPr/>
          </p:nvSpPr>
          <p:spPr>
            <a:xfrm>
              <a:off x="9093304" y="3997971"/>
              <a:ext cx="2953222" cy="1384995"/>
            </a:xfrm>
            <a:prstGeom prst="rect">
              <a:avLst/>
            </a:prstGeom>
            <a:noFill/>
          </p:spPr>
          <p:txBody>
            <a:bodyPr wrap="square" rtlCol="0">
              <a:spAutoFit/>
            </a:bodyPr>
            <a:lstStyle/>
            <a:p>
              <a:r>
                <a:rPr lang="en-AU" sz="1400" dirty="0">
                  <a:solidFill>
                    <a:srgbClr val="839096"/>
                  </a:solidFill>
                  <a:latin typeface="Calibri" panose="020F0502020204030204" pitchFamily="34" charset="0"/>
                  <a:cs typeface="Calibri" panose="020F0502020204030204" pitchFamily="34" charset="0"/>
                </a:rPr>
                <a:t>Business and clinical Insights into service activity, outcomes and efficacy of treatment plans for large organisations and funders of healthcare.</a:t>
              </a:r>
            </a:p>
            <a:p>
              <a:endParaRPr lang="en-AU" sz="1400" dirty="0">
                <a:solidFill>
                  <a:srgbClr val="839096"/>
                </a:solidFill>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6B1C3352-EE70-4EF1-B368-3AEAA4B3DB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71369" y="2815565"/>
              <a:ext cx="1824013" cy="875526"/>
            </a:xfrm>
            <a:prstGeom prst="rect">
              <a:avLst/>
            </a:prstGeom>
          </p:spPr>
        </p:pic>
      </p:grpSp>
      <p:grpSp>
        <p:nvGrpSpPr>
          <p:cNvPr id="25" name="Group 24"/>
          <p:cNvGrpSpPr/>
          <p:nvPr/>
        </p:nvGrpSpPr>
        <p:grpSpPr>
          <a:xfrm>
            <a:off x="145474" y="2017629"/>
            <a:ext cx="2758672" cy="3146300"/>
            <a:chOff x="186044" y="1644368"/>
            <a:chExt cx="2328001" cy="2599412"/>
          </a:xfrm>
        </p:grpSpPr>
        <p:pic>
          <p:nvPicPr>
            <p:cNvPr id="19" name="Picture 18">
              <a:extLst>
                <a:ext uri="{FF2B5EF4-FFF2-40B4-BE49-F238E27FC236}">
                  <a16:creationId xmlns:a16="http://schemas.microsoft.com/office/drawing/2014/main" id="{4301F6B7-1B26-45F3-A917-554AA402781F}"/>
                </a:ext>
              </a:extLst>
            </p:cNvPr>
            <p:cNvPicPr>
              <a:picLocks noChangeAspect="1"/>
            </p:cNvPicPr>
            <p:nvPr/>
          </p:nvPicPr>
          <p:blipFill>
            <a:blip r:embed="rId9"/>
            <a:stretch>
              <a:fillRect/>
            </a:stretch>
          </p:blipFill>
          <p:spPr>
            <a:xfrm>
              <a:off x="393308" y="1644368"/>
              <a:ext cx="1540642" cy="330138"/>
            </a:xfrm>
            <a:prstGeom prst="rect">
              <a:avLst/>
            </a:prstGeom>
          </p:spPr>
        </p:pic>
        <p:pic>
          <p:nvPicPr>
            <p:cNvPr id="20" name="Picture 19">
              <a:extLst>
                <a:ext uri="{FF2B5EF4-FFF2-40B4-BE49-F238E27FC236}">
                  <a16:creationId xmlns:a16="http://schemas.microsoft.com/office/drawing/2014/main" id="{F8D54B1E-4BFA-4225-B024-B35B3A71C72A}"/>
                </a:ext>
              </a:extLst>
            </p:cNvPr>
            <p:cNvPicPr>
              <a:picLocks noChangeAspect="1"/>
            </p:cNvPicPr>
            <p:nvPr/>
          </p:nvPicPr>
          <p:blipFill>
            <a:blip r:embed="rId10"/>
            <a:stretch>
              <a:fillRect/>
            </a:stretch>
          </p:blipFill>
          <p:spPr>
            <a:xfrm>
              <a:off x="393308" y="2254796"/>
              <a:ext cx="1373451" cy="747768"/>
            </a:xfrm>
            <a:prstGeom prst="rect">
              <a:avLst/>
            </a:prstGeom>
          </p:spPr>
        </p:pic>
        <p:sp>
          <p:nvSpPr>
            <p:cNvPr id="21" name="TextBox 20">
              <a:extLst>
                <a:ext uri="{FF2B5EF4-FFF2-40B4-BE49-F238E27FC236}">
                  <a16:creationId xmlns:a16="http://schemas.microsoft.com/office/drawing/2014/main" id="{F129736C-5DB5-421F-BDC1-C917896153CC}"/>
                </a:ext>
              </a:extLst>
            </p:cNvPr>
            <p:cNvSpPr txBox="1"/>
            <p:nvPr/>
          </p:nvSpPr>
          <p:spPr>
            <a:xfrm>
              <a:off x="186044" y="3277520"/>
              <a:ext cx="2328001" cy="966260"/>
            </a:xfrm>
            <a:prstGeom prst="rect">
              <a:avLst/>
            </a:prstGeom>
            <a:noFill/>
          </p:spPr>
          <p:txBody>
            <a:bodyPr wrap="square" rtlCol="0">
              <a:spAutoFit/>
            </a:bodyPr>
            <a:lstStyle/>
            <a:p>
              <a:r>
                <a:rPr lang="en-AU" sz="1400" dirty="0">
                  <a:solidFill>
                    <a:srgbClr val="839096"/>
                  </a:solidFill>
                  <a:latin typeface="Calibri" panose="020F0502020204030204" pitchFamily="34" charset="0"/>
                  <a:cs typeface="Calibri" panose="020F0502020204030204" pitchFamily="34" charset="0"/>
                </a:rPr>
                <a:t>Practice  &amp; Clinical Management for GPs, Specialist and Allied Health practitioners.</a:t>
              </a:r>
            </a:p>
            <a:p>
              <a:endParaRPr lang="en-AU" sz="1400" dirty="0">
                <a:solidFill>
                  <a:srgbClr val="839096"/>
                </a:solidFill>
                <a:latin typeface="Calibri" panose="020F0502020204030204" pitchFamily="34" charset="0"/>
                <a:cs typeface="Calibri" panose="020F0502020204030204" pitchFamily="34" charset="0"/>
              </a:endParaRPr>
            </a:p>
            <a:p>
              <a:endParaRPr lang="en-AU" sz="1400" dirty="0">
                <a:solidFill>
                  <a:srgbClr val="839096"/>
                </a:solidFill>
                <a:latin typeface="Calibri" panose="020F0502020204030204" pitchFamily="34" charset="0"/>
                <a:cs typeface="Calibri" panose="020F0502020204030204" pitchFamily="34" charset="0"/>
              </a:endParaRPr>
            </a:p>
          </p:txBody>
        </p:sp>
      </p:grpSp>
      <p:sp>
        <p:nvSpPr>
          <p:cNvPr id="24" name="TextBox 23">
            <a:extLst>
              <a:ext uri="{FF2B5EF4-FFF2-40B4-BE49-F238E27FC236}">
                <a16:creationId xmlns:a16="http://schemas.microsoft.com/office/drawing/2014/main" id="{0665639A-6CE6-47EE-BA64-8F75BC5A6054}"/>
              </a:ext>
            </a:extLst>
          </p:cNvPr>
          <p:cNvSpPr txBox="1"/>
          <p:nvPr/>
        </p:nvSpPr>
        <p:spPr>
          <a:xfrm>
            <a:off x="0" y="5318580"/>
            <a:ext cx="12191999" cy="461665"/>
          </a:xfrm>
          <a:prstGeom prst="rect">
            <a:avLst/>
          </a:prstGeom>
          <a:noFill/>
        </p:spPr>
        <p:txBody>
          <a:bodyPr wrap="square">
            <a:spAutoFit/>
          </a:bodyPr>
          <a:lstStyle/>
          <a:p>
            <a:pPr marL="808038" indent="-808038" algn="ctr"/>
            <a:r>
              <a:rPr lang="en-AU" sz="2400" i="1" dirty="0">
                <a:latin typeface="Calibri" panose="020F0502020204030204" pitchFamily="34" charset="0"/>
                <a:cs typeface="Calibri" panose="020F0502020204030204" pitchFamily="34" charset="0"/>
              </a:rPr>
              <a:t>In 2014, we finalised our R&amp;D road-map  around “Streamlining the Patient Journey” </a:t>
            </a:r>
          </a:p>
        </p:txBody>
      </p:sp>
      <p:sp>
        <p:nvSpPr>
          <p:cNvPr id="5" name="Rectangle 4">
            <a:extLst>
              <a:ext uri="{FF2B5EF4-FFF2-40B4-BE49-F238E27FC236}">
                <a16:creationId xmlns:a16="http://schemas.microsoft.com/office/drawing/2014/main" id="{BF475270-EF0C-4ED0-A860-04022A18B3EC}"/>
              </a:ext>
            </a:extLst>
          </p:cNvPr>
          <p:cNvSpPr/>
          <p:nvPr/>
        </p:nvSpPr>
        <p:spPr>
          <a:xfrm>
            <a:off x="0" y="6322979"/>
            <a:ext cx="12192000" cy="535021"/>
          </a:xfrm>
          <a:prstGeom prst="rect">
            <a:avLst/>
          </a:prstGeom>
          <a:solidFill>
            <a:srgbClr val="3BA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3BAF29"/>
              </a:solidFill>
              <a:latin typeface="Calibri" panose="020F0502020204030204" pitchFamily="34" charset="0"/>
              <a:ea typeface="Open Sans" panose="020B0606030504020204" pitchFamily="34" charset="0"/>
              <a:cs typeface="Calibri" panose="020F0502020204030204" pitchFamily="34" charset="0"/>
            </a:endParaRPr>
          </a:p>
        </p:txBody>
      </p:sp>
      <p:sp>
        <p:nvSpPr>
          <p:cNvPr id="13" name="TextBox 1">
            <a:extLst>
              <a:ext uri="{FF2B5EF4-FFF2-40B4-BE49-F238E27FC236}">
                <a16:creationId xmlns:a16="http://schemas.microsoft.com/office/drawing/2014/main" id="{A367B60A-561B-41A5-8EA1-D34543F7C25A}"/>
              </a:ext>
            </a:extLst>
          </p:cNvPr>
          <p:cNvSpPr txBox="1"/>
          <p:nvPr/>
        </p:nvSpPr>
        <p:spPr>
          <a:xfrm>
            <a:off x="0" y="13193"/>
            <a:ext cx="12192000" cy="1261884"/>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rgbClr val="3BAF29"/>
                </a:solidFill>
                <a:latin typeface="Calibri" panose="020F0502020204030204" pitchFamily="34" charset="0"/>
                <a:ea typeface="Open Sans" panose="020B0606030504020204" pitchFamily="34" charset="0"/>
                <a:cs typeface="Calibri" panose="020F0502020204030204" pitchFamily="34" charset="0"/>
              </a:rPr>
              <a:t>Current BAU is 4 different applications deployed in client / server mode </a:t>
            </a:r>
          </a:p>
          <a:p>
            <a:endParaRPr lang="en-AU" sz="2400" i="1" dirty="0">
              <a:solidFill>
                <a:srgbClr val="3BAF29"/>
              </a:solidFill>
              <a:latin typeface="Calibri" panose="020F0502020204030204" pitchFamily="34" charset="0"/>
              <a:ea typeface="Open Sans" panose="020B0606030504020204" pitchFamily="34" charset="0"/>
              <a:cs typeface="Calibri" panose="020F0502020204030204" pitchFamily="34" charset="0"/>
            </a:endParaRPr>
          </a:p>
          <a:p>
            <a:pPr algn="r"/>
            <a:r>
              <a:rPr lang="en-AU" sz="2400" i="1" dirty="0">
                <a:solidFill>
                  <a:srgbClr val="3BAF29"/>
                </a:solidFill>
                <a:latin typeface="Calibri" panose="020F0502020204030204" pitchFamily="34" charset="0"/>
                <a:ea typeface="Open Sans" panose="020B0606030504020204" pitchFamily="34" charset="0"/>
                <a:cs typeface="Calibri" panose="020F0502020204030204" pitchFamily="34" charset="0"/>
              </a:rPr>
              <a:t>What is the next generation of healthcare apps ?</a:t>
            </a:r>
          </a:p>
        </p:txBody>
      </p:sp>
      <p:sp>
        <p:nvSpPr>
          <p:cNvPr id="15" name="Title 1">
            <a:extLst>
              <a:ext uri="{FF2B5EF4-FFF2-40B4-BE49-F238E27FC236}">
                <a16:creationId xmlns:a16="http://schemas.microsoft.com/office/drawing/2014/main" id="{6AF9D018-9F9F-4349-A199-9A163F63AB4E}"/>
              </a:ext>
            </a:extLst>
          </p:cNvPr>
          <p:cNvSpPr txBox="1">
            <a:spLocks/>
          </p:cNvSpPr>
          <p:nvPr/>
        </p:nvSpPr>
        <p:spPr>
          <a:xfrm>
            <a:off x="4093444" y="6322979"/>
            <a:ext cx="8098556" cy="535021"/>
          </a:xfrm>
          <a:prstGeom prst="rect">
            <a:avLst/>
          </a:prstGeom>
        </p:spPr>
        <p:txBody>
          <a:bodyPr anchor="ct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6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www.mastercare.net.au | www.global-health.com</a:t>
            </a:r>
            <a:r>
              <a:rPr lang="en-AU" sz="1600" cap="none" dirty="0">
                <a:effectLst/>
                <a:latin typeface="Calibri" panose="020F0502020204030204" pitchFamily="34" charset="0"/>
                <a:ea typeface="Open Sans" panose="020B0606030504020204" pitchFamily="34" charset="0"/>
                <a:cs typeface="Calibri" panose="020F0502020204030204" pitchFamily="34" charset="0"/>
              </a:rPr>
              <a:t> </a:t>
            </a:r>
          </a:p>
        </p:txBody>
      </p:sp>
    </p:spTree>
    <p:extLst>
      <p:ext uri="{BB962C8B-B14F-4D97-AF65-F5344CB8AC3E}">
        <p14:creationId xmlns:p14="http://schemas.microsoft.com/office/powerpoint/2010/main" val="4566519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19" y="917785"/>
            <a:ext cx="10515600" cy="304089"/>
          </a:xfrm>
        </p:spPr>
        <p:txBody>
          <a:bodyPr>
            <a:normAutofit fontScale="90000"/>
          </a:bodyPr>
          <a:lstStyle/>
          <a:p>
            <a:r>
              <a:rPr lang="en-AU" dirty="0">
                <a:latin typeface="Calibri" panose="020F0502020204030204" pitchFamily="34" charset="0"/>
                <a:cs typeface="Calibri" panose="020F0502020204030204" pitchFamily="34" charset="0"/>
              </a:rPr>
              <a:t>      </a:t>
            </a:r>
          </a:p>
        </p:txBody>
      </p:sp>
      <p:grpSp>
        <p:nvGrpSpPr>
          <p:cNvPr id="5" name="Group 4"/>
          <p:cNvGrpSpPr/>
          <p:nvPr/>
        </p:nvGrpSpPr>
        <p:grpSpPr>
          <a:xfrm>
            <a:off x="1854449" y="2008011"/>
            <a:ext cx="8483101" cy="4140349"/>
            <a:chOff x="1619123" y="1462438"/>
            <a:chExt cx="8483101" cy="4140349"/>
          </a:xfrm>
        </p:grpSpPr>
        <p:sp>
          <p:nvSpPr>
            <p:cNvPr id="35" name="Rectangle: Rounded Corners 2">
              <a:extLst>
                <a:ext uri="{FF2B5EF4-FFF2-40B4-BE49-F238E27FC236}">
                  <a16:creationId xmlns:a16="http://schemas.microsoft.com/office/drawing/2014/main" id="{2CC42435-AF06-4873-BAA8-AB039E0D5016}"/>
                </a:ext>
              </a:extLst>
            </p:cNvPr>
            <p:cNvSpPr/>
            <p:nvPr/>
          </p:nvSpPr>
          <p:spPr>
            <a:xfrm>
              <a:off x="3148387" y="2420576"/>
              <a:ext cx="5429183" cy="460895"/>
            </a:xfrm>
            <a:prstGeom prst="roundRect">
              <a:avLst/>
            </a:prstGeom>
            <a:solidFill>
              <a:srgbClr val="275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74B503A1-9204-42F1-BEA5-DB231C74720D}"/>
                </a:ext>
              </a:extLst>
            </p:cNvPr>
            <p:cNvGrpSpPr/>
            <p:nvPr/>
          </p:nvGrpSpPr>
          <p:grpSpPr>
            <a:xfrm>
              <a:off x="4802400" y="2501339"/>
              <a:ext cx="2451216" cy="307777"/>
              <a:chOff x="10723238" y="2469613"/>
              <a:chExt cx="3221026" cy="444879"/>
            </a:xfrm>
          </p:grpSpPr>
          <p:pic>
            <p:nvPicPr>
              <p:cNvPr id="39" name="Picture 38">
                <a:extLst>
                  <a:ext uri="{FF2B5EF4-FFF2-40B4-BE49-F238E27FC236}">
                    <a16:creationId xmlns:a16="http://schemas.microsoft.com/office/drawing/2014/main" id="{BC084473-CA36-4503-B6EF-BE1502298EC1}"/>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723238" y="2473402"/>
                <a:ext cx="423242" cy="423242"/>
              </a:xfrm>
              <a:prstGeom prst="rect">
                <a:avLst/>
              </a:prstGeom>
            </p:spPr>
          </p:pic>
          <p:sp>
            <p:nvSpPr>
              <p:cNvPr id="40" name="TextBox 39">
                <a:extLst>
                  <a:ext uri="{FF2B5EF4-FFF2-40B4-BE49-F238E27FC236}">
                    <a16:creationId xmlns:a16="http://schemas.microsoft.com/office/drawing/2014/main" id="{0C6DBD69-73E1-4F8F-BF81-16288DDB7B24}"/>
                  </a:ext>
                </a:extLst>
              </p:cNvPr>
              <p:cNvSpPr txBox="1"/>
              <p:nvPr/>
            </p:nvSpPr>
            <p:spPr>
              <a:xfrm>
                <a:off x="11182343" y="2469613"/>
                <a:ext cx="2761921" cy="4448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Secure Connectivity </a:t>
                </a:r>
              </a:p>
            </p:txBody>
          </p:sp>
        </p:grpSp>
        <p:sp>
          <p:nvSpPr>
            <p:cNvPr id="41" name="Rectangle: Rounded Corners 12">
              <a:extLst>
                <a:ext uri="{FF2B5EF4-FFF2-40B4-BE49-F238E27FC236}">
                  <a16:creationId xmlns:a16="http://schemas.microsoft.com/office/drawing/2014/main" id="{8C96EF60-8314-4831-9BDE-B9C7FACCC80A}"/>
                </a:ext>
              </a:extLst>
            </p:cNvPr>
            <p:cNvSpPr/>
            <p:nvPr/>
          </p:nvSpPr>
          <p:spPr>
            <a:xfrm>
              <a:off x="5965701" y="2924796"/>
              <a:ext cx="2610547" cy="2156940"/>
            </a:xfrm>
            <a:prstGeom prst="roundRect">
              <a:avLst>
                <a:gd name="adj" fmla="val 5394"/>
              </a:avLst>
            </a:prstGeom>
            <a:solidFill>
              <a:srgbClr val="27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7D685C0E-A4DB-4D5F-8776-E6005A3D37B5}"/>
                </a:ext>
              </a:extLst>
            </p:cNvPr>
            <p:cNvGrpSpPr/>
            <p:nvPr/>
          </p:nvGrpSpPr>
          <p:grpSpPr>
            <a:xfrm>
              <a:off x="3148385" y="5141892"/>
              <a:ext cx="5422342" cy="460895"/>
              <a:chOff x="6047700" y="7434094"/>
              <a:chExt cx="8078763" cy="666205"/>
            </a:xfrm>
            <a:solidFill>
              <a:srgbClr val="F27F21"/>
            </a:solidFill>
          </p:grpSpPr>
          <p:sp>
            <p:nvSpPr>
              <p:cNvPr id="43" name="Rectangle: Rounded Corners 11">
                <a:extLst>
                  <a:ext uri="{FF2B5EF4-FFF2-40B4-BE49-F238E27FC236}">
                    <a16:creationId xmlns:a16="http://schemas.microsoft.com/office/drawing/2014/main" id="{A7BFC1F3-53E6-42A8-ACFC-E3096C0D664C}"/>
                  </a:ext>
                </a:extLst>
              </p:cNvPr>
              <p:cNvSpPr/>
              <p:nvPr/>
            </p:nvSpPr>
            <p:spPr>
              <a:xfrm>
                <a:off x="6047700" y="7434094"/>
                <a:ext cx="8078763" cy="666205"/>
              </a:xfrm>
              <a:prstGeom prst="roundRect">
                <a:avLst>
                  <a:gd name="adj" fmla="val 183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44" name="Picture 43">
                <a:extLst>
                  <a:ext uri="{FF2B5EF4-FFF2-40B4-BE49-F238E27FC236}">
                    <a16:creationId xmlns:a16="http://schemas.microsoft.com/office/drawing/2014/main" id="{4DD9437A-5B1C-4D4D-8995-BEC4AE25A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966" y="7572100"/>
                <a:ext cx="420325" cy="420324"/>
              </a:xfrm>
              <a:prstGeom prst="rect">
                <a:avLst/>
              </a:prstGeom>
              <a:grpFill/>
            </p:spPr>
          </p:pic>
          <p:sp>
            <p:nvSpPr>
              <p:cNvPr id="45" name="TextBox 44">
                <a:extLst>
                  <a:ext uri="{FF2B5EF4-FFF2-40B4-BE49-F238E27FC236}">
                    <a16:creationId xmlns:a16="http://schemas.microsoft.com/office/drawing/2014/main" id="{85689595-D3EB-47C7-AB11-515B08BF04AC}"/>
                  </a:ext>
                </a:extLst>
              </p:cNvPr>
              <p:cNvSpPr txBox="1"/>
              <p:nvPr/>
            </p:nvSpPr>
            <p:spPr>
              <a:xfrm>
                <a:off x="8801361" y="7560502"/>
                <a:ext cx="4081389" cy="444879"/>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Consumer Engagement</a:t>
                </a:r>
              </a:p>
            </p:txBody>
          </p:sp>
        </p:grpSp>
        <p:grpSp>
          <p:nvGrpSpPr>
            <p:cNvPr id="46" name="Group 45">
              <a:extLst>
                <a:ext uri="{FF2B5EF4-FFF2-40B4-BE49-F238E27FC236}">
                  <a16:creationId xmlns:a16="http://schemas.microsoft.com/office/drawing/2014/main" id="{42E7DA96-8E60-4892-8D51-87E775D58CAE}"/>
                </a:ext>
              </a:extLst>
            </p:cNvPr>
            <p:cNvGrpSpPr/>
            <p:nvPr/>
          </p:nvGrpSpPr>
          <p:grpSpPr>
            <a:xfrm>
              <a:off x="6419577" y="3296292"/>
              <a:ext cx="1719775" cy="1571822"/>
              <a:chOff x="11434153" y="4632389"/>
              <a:chExt cx="2259874" cy="2272002"/>
            </a:xfrm>
          </p:grpSpPr>
          <p:pic>
            <p:nvPicPr>
              <p:cNvPr id="47" name="Picture 46">
                <a:extLst>
                  <a:ext uri="{FF2B5EF4-FFF2-40B4-BE49-F238E27FC236}">
                    <a16:creationId xmlns:a16="http://schemas.microsoft.com/office/drawing/2014/main" id="{9D139B6C-E62F-460E-8EA2-E16F132B3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5804" y="4632389"/>
                <a:ext cx="788246" cy="1121060"/>
              </a:xfrm>
              <a:prstGeom prst="rect">
                <a:avLst/>
              </a:prstGeom>
            </p:spPr>
          </p:pic>
          <p:sp>
            <p:nvSpPr>
              <p:cNvPr id="48" name="TextBox 47">
                <a:extLst>
                  <a:ext uri="{FF2B5EF4-FFF2-40B4-BE49-F238E27FC236}">
                    <a16:creationId xmlns:a16="http://schemas.microsoft.com/office/drawing/2014/main" id="{7E484A78-030C-466A-9D2D-6F08593694B2}"/>
                  </a:ext>
                </a:extLst>
              </p:cNvPr>
              <p:cNvSpPr txBox="1"/>
              <p:nvPr/>
            </p:nvSpPr>
            <p:spPr>
              <a:xfrm>
                <a:off x="11434153" y="5970147"/>
                <a:ext cx="2259874" cy="9342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Consumer Applications</a:t>
                </a:r>
              </a:p>
            </p:txBody>
          </p:sp>
        </p:grpSp>
        <p:grpSp>
          <p:nvGrpSpPr>
            <p:cNvPr id="49" name="Group 48">
              <a:extLst>
                <a:ext uri="{FF2B5EF4-FFF2-40B4-BE49-F238E27FC236}">
                  <a16:creationId xmlns:a16="http://schemas.microsoft.com/office/drawing/2014/main" id="{D7CD0756-B2E4-4EC3-BCB5-75837D2F7F7A}"/>
                </a:ext>
              </a:extLst>
            </p:cNvPr>
            <p:cNvGrpSpPr/>
            <p:nvPr/>
          </p:nvGrpSpPr>
          <p:grpSpPr>
            <a:xfrm>
              <a:off x="8724481" y="2924796"/>
              <a:ext cx="1377743" cy="2139687"/>
              <a:chOff x="14754788" y="4153176"/>
              <a:chExt cx="1810427" cy="3092827"/>
            </a:xfrm>
          </p:grpSpPr>
          <p:sp>
            <p:nvSpPr>
              <p:cNvPr id="50" name="Rectangle: Rounded Corners 19">
                <a:extLst>
                  <a:ext uri="{FF2B5EF4-FFF2-40B4-BE49-F238E27FC236}">
                    <a16:creationId xmlns:a16="http://schemas.microsoft.com/office/drawing/2014/main" id="{ABEFE49F-D569-4E03-9FF8-B14AE9B974A0}"/>
                  </a:ext>
                </a:extLst>
              </p:cNvPr>
              <p:cNvSpPr/>
              <p:nvPr/>
            </p:nvSpPr>
            <p:spPr>
              <a:xfrm>
                <a:off x="14754788" y="4153176"/>
                <a:ext cx="1810427" cy="3092827"/>
              </a:xfrm>
              <a:prstGeom prst="roundRect">
                <a:avLst>
                  <a:gd name="adj" fmla="val 7664"/>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446E58AD-99EF-4405-8EF0-72F8034056E8}"/>
                  </a:ext>
                </a:extLst>
              </p:cNvPr>
              <p:cNvSpPr txBox="1"/>
              <p:nvPr/>
            </p:nvSpPr>
            <p:spPr>
              <a:xfrm>
                <a:off x="14808464" y="4960925"/>
                <a:ext cx="1703072" cy="13791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lumMod val="50000"/>
                      </a:prstClr>
                    </a:solidFill>
                    <a:effectLst/>
                    <a:uLnTx/>
                    <a:uFillTx/>
                    <a:latin typeface="Calibri" panose="020F0502020204030204" pitchFamily="34" charset="0"/>
                    <a:cs typeface="Calibri" panose="020F0502020204030204" pitchFamily="34" charset="0"/>
                  </a:rPr>
                  <a:t>Remote home monitoring devices and wearables</a:t>
                </a:r>
              </a:p>
            </p:txBody>
          </p:sp>
        </p:grpSp>
        <p:sp>
          <p:nvSpPr>
            <p:cNvPr id="53" name="Rectangle: Rounded Corners 16">
              <a:extLst>
                <a:ext uri="{FF2B5EF4-FFF2-40B4-BE49-F238E27FC236}">
                  <a16:creationId xmlns:a16="http://schemas.microsoft.com/office/drawing/2014/main" id="{B7F2259E-3F0C-4DCB-B98C-50BA8485FF54}"/>
                </a:ext>
              </a:extLst>
            </p:cNvPr>
            <p:cNvSpPr/>
            <p:nvPr/>
          </p:nvSpPr>
          <p:spPr>
            <a:xfrm>
              <a:off x="3148386" y="2924796"/>
              <a:ext cx="2763324" cy="2156939"/>
            </a:xfrm>
            <a:prstGeom prst="roundRect">
              <a:avLst>
                <a:gd name="adj" fmla="val 5027"/>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5B4D6ED8-5704-48AF-B92B-F81CFB7AA3A5}"/>
                </a:ext>
              </a:extLst>
            </p:cNvPr>
            <p:cNvSpPr txBox="1"/>
            <p:nvPr/>
          </p:nvSpPr>
          <p:spPr>
            <a:xfrm>
              <a:off x="3466442" y="4221783"/>
              <a:ext cx="20296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Health Provider Applications</a:t>
              </a:r>
            </a:p>
          </p:txBody>
        </p:sp>
        <p:grpSp>
          <p:nvGrpSpPr>
            <p:cNvPr id="55" name="Group 54">
              <a:extLst>
                <a:ext uri="{FF2B5EF4-FFF2-40B4-BE49-F238E27FC236}">
                  <a16:creationId xmlns:a16="http://schemas.microsoft.com/office/drawing/2014/main" id="{DC7AB4B9-721F-42A0-BA52-8135065E3C37}"/>
                </a:ext>
              </a:extLst>
            </p:cNvPr>
            <p:cNvGrpSpPr/>
            <p:nvPr/>
          </p:nvGrpSpPr>
          <p:grpSpPr>
            <a:xfrm>
              <a:off x="1619123" y="1462438"/>
              <a:ext cx="8483099" cy="879153"/>
              <a:chOff x="6276957" y="2082256"/>
              <a:chExt cx="10245258" cy="1077237"/>
            </a:xfrm>
          </p:grpSpPr>
          <p:pic>
            <p:nvPicPr>
              <p:cNvPr id="56" name="Picture 55">
                <a:extLst>
                  <a:ext uri="{FF2B5EF4-FFF2-40B4-BE49-F238E27FC236}">
                    <a16:creationId xmlns:a16="http://schemas.microsoft.com/office/drawing/2014/main" id="{9ECB6AD6-2D45-40FE-91F8-F6290930BC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8183" y="2315282"/>
                <a:ext cx="471171" cy="645001"/>
              </a:xfrm>
              <a:prstGeom prst="rect">
                <a:avLst/>
              </a:prstGeom>
            </p:spPr>
          </p:pic>
          <p:pic>
            <p:nvPicPr>
              <p:cNvPr id="57" name="Picture 56">
                <a:extLst>
                  <a:ext uri="{FF2B5EF4-FFF2-40B4-BE49-F238E27FC236}">
                    <a16:creationId xmlns:a16="http://schemas.microsoft.com/office/drawing/2014/main" id="{35E1A89F-D525-4C76-9872-9C3545F0A8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3844" y="2377037"/>
                <a:ext cx="594681" cy="521490"/>
              </a:xfrm>
              <a:prstGeom prst="rect">
                <a:avLst/>
              </a:prstGeom>
            </p:spPr>
          </p:pic>
          <p:pic>
            <p:nvPicPr>
              <p:cNvPr id="58" name="Picture 57">
                <a:extLst>
                  <a:ext uri="{FF2B5EF4-FFF2-40B4-BE49-F238E27FC236}">
                    <a16:creationId xmlns:a16="http://schemas.microsoft.com/office/drawing/2014/main" id="{F4A14F2D-4C52-41DB-A2A4-BCCB0FF7AE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014" y="2354165"/>
                <a:ext cx="594682" cy="567235"/>
              </a:xfrm>
              <a:prstGeom prst="rect">
                <a:avLst/>
              </a:prstGeom>
            </p:spPr>
          </p:pic>
          <p:pic>
            <p:nvPicPr>
              <p:cNvPr id="59" name="Picture 58">
                <a:extLst>
                  <a:ext uri="{FF2B5EF4-FFF2-40B4-BE49-F238E27FC236}">
                    <a16:creationId xmlns:a16="http://schemas.microsoft.com/office/drawing/2014/main" id="{68919E7B-08AB-4C23-BBA7-5F53A1234B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2185" y="2322143"/>
                <a:ext cx="763939" cy="631278"/>
              </a:xfrm>
              <a:prstGeom prst="rect">
                <a:avLst/>
              </a:prstGeom>
            </p:spPr>
          </p:pic>
          <p:pic>
            <p:nvPicPr>
              <p:cNvPr id="60" name="Picture 59">
                <a:extLst>
                  <a:ext uri="{FF2B5EF4-FFF2-40B4-BE49-F238E27FC236}">
                    <a16:creationId xmlns:a16="http://schemas.microsoft.com/office/drawing/2014/main" id="{8C27EEE5-33B6-437A-8DB1-8E9F6CCFAB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70613" y="2351877"/>
                <a:ext cx="599257" cy="571810"/>
              </a:xfrm>
              <a:prstGeom prst="rect">
                <a:avLst/>
              </a:prstGeom>
            </p:spPr>
          </p:pic>
          <p:pic>
            <p:nvPicPr>
              <p:cNvPr id="61" name="Picture 60">
                <a:extLst>
                  <a:ext uri="{FF2B5EF4-FFF2-40B4-BE49-F238E27FC236}">
                    <a16:creationId xmlns:a16="http://schemas.microsoft.com/office/drawing/2014/main" id="{84ECAEF5-E151-493D-B9B1-31ADFF4AC6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54359" y="2342728"/>
                <a:ext cx="594682" cy="590108"/>
              </a:xfrm>
              <a:prstGeom prst="rect">
                <a:avLst/>
              </a:prstGeom>
            </p:spPr>
          </p:pic>
          <p:pic>
            <p:nvPicPr>
              <p:cNvPr id="62" name="Picture 61">
                <a:extLst>
                  <a:ext uri="{FF2B5EF4-FFF2-40B4-BE49-F238E27FC236}">
                    <a16:creationId xmlns:a16="http://schemas.microsoft.com/office/drawing/2014/main" id="{324BA0C4-B81A-4C03-836D-637F02E3042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33531" y="2331292"/>
                <a:ext cx="594682" cy="612980"/>
              </a:xfrm>
              <a:prstGeom prst="rect">
                <a:avLst/>
              </a:prstGeom>
            </p:spPr>
          </p:pic>
          <p:pic>
            <p:nvPicPr>
              <p:cNvPr id="63" name="Picture 62">
                <a:extLst>
                  <a:ext uri="{FF2B5EF4-FFF2-40B4-BE49-F238E27FC236}">
                    <a16:creationId xmlns:a16="http://schemas.microsoft.com/office/drawing/2014/main" id="{7F625990-8C8A-46DB-ACA7-18E2A319255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812702" y="2310707"/>
                <a:ext cx="567235" cy="654151"/>
              </a:xfrm>
              <a:prstGeom prst="rect">
                <a:avLst/>
              </a:prstGeom>
            </p:spPr>
          </p:pic>
          <p:pic>
            <p:nvPicPr>
              <p:cNvPr id="64" name="Picture 63">
                <a:extLst>
                  <a:ext uri="{FF2B5EF4-FFF2-40B4-BE49-F238E27FC236}">
                    <a16:creationId xmlns:a16="http://schemas.microsoft.com/office/drawing/2014/main" id="{0C724A7D-89E5-4315-B762-9AA8D58E3CC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664426" y="2315282"/>
                <a:ext cx="594681" cy="645001"/>
              </a:xfrm>
              <a:prstGeom prst="rect">
                <a:avLst/>
              </a:prstGeom>
            </p:spPr>
          </p:pic>
          <p:pic>
            <p:nvPicPr>
              <p:cNvPr id="65" name="Picture 64">
                <a:extLst>
                  <a:ext uri="{FF2B5EF4-FFF2-40B4-BE49-F238E27FC236}">
                    <a16:creationId xmlns:a16="http://schemas.microsoft.com/office/drawing/2014/main" id="{6F580116-455F-47FA-B22A-1F9BEDA95A9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543597" y="2324430"/>
                <a:ext cx="699896" cy="626704"/>
              </a:xfrm>
              <a:prstGeom prst="rect">
                <a:avLst/>
              </a:prstGeom>
            </p:spPr>
          </p:pic>
          <p:pic>
            <p:nvPicPr>
              <p:cNvPr id="66" name="Picture 65">
                <a:extLst>
                  <a:ext uri="{FF2B5EF4-FFF2-40B4-BE49-F238E27FC236}">
                    <a16:creationId xmlns:a16="http://schemas.microsoft.com/office/drawing/2014/main" id="{8D66D099-A751-426B-90A6-134A8A66811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527985" y="2365601"/>
                <a:ext cx="599257" cy="544363"/>
              </a:xfrm>
              <a:prstGeom prst="rect">
                <a:avLst/>
              </a:prstGeom>
            </p:spPr>
          </p:pic>
          <p:sp>
            <p:nvSpPr>
              <p:cNvPr id="67" name="Rectangle: Rounded Corners 77">
                <a:extLst>
                  <a:ext uri="{FF2B5EF4-FFF2-40B4-BE49-F238E27FC236}">
                    <a16:creationId xmlns:a16="http://schemas.microsoft.com/office/drawing/2014/main" id="{28AEB03B-E320-4C79-BA57-4AA760EA30B8}"/>
                  </a:ext>
                </a:extLst>
              </p:cNvPr>
              <p:cNvSpPr/>
              <p:nvPr/>
            </p:nvSpPr>
            <p:spPr>
              <a:xfrm>
                <a:off x="6276957" y="2082256"/>
                <a:ext cx="10245258" cy="1077237"/>
              </a:xfrm>
              <a:prstGeom prst="roundRect">
                <a:avLst/>
              </a:prstGeom>
              <a:noFill/>
              <a:ln>
                <a:solidFill>
                  <a:srgbClr val="BFC0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68" name="Picture 67">
              <a:extLst>
                <a:ext uri="{FF2B5EF4-FFF2-40B4-BE49-F238E27FC236}">
                  <a16:creationId xmlns:a16="http://schemas.microsoft.com/office/drawing/2014/main" id="{A782576B-4000-45CD-BD7C-C66AC9F99B04}"/>
                </a:ext>
              </a:extLst>
            </p:cNvPr>
            <p:cNvPicPr>
              <a:picLocks noChangeAspect="1"/>
            </p:cNvPicPr>
            <p:nvPr/>
          </p:nvPicPr>
          <p:blipFill rotWithShape="1">
            <a:blip r:embed="rId16" cstate="print">
              <a:biLevel thresh="25000"/>
              <a:extLst>
                <a:ext uri="{28A0092B-C50C-407E-A947-70E740481C1C}">
                  <a14:useLocalDpi xmlns:a14="http://schemas.microsoft.com/office/drawing/2010/main" val="0"/>
                </a:ext>
              </a:extLst>
            </a:blip>
            <a:srcRect l="66723"/>
            <a:stretch/>
          </p:blipFill>
          <p:spPr>
            <a:xfrm>
              <a:off x="4143037" y="3296293"/>
              <a:ext cx="659363" cy="861405"/>
            </a:xfrm>
            <a:prstGeom prst="rect">
              <a:avLst/>
            </a:prstGeom>
          </p:spPr>
        </p:pic>
        <p:grpSp>
          <p:nvGrpSpPr>
            <p:cNvPr id="69" name="Group 68">
              <a:extLst>
                <a:ext uri="{FF2B5EF4-FFF2-40B4-BE49-F238E27FC236}">
                  <a16:creationId xmlns:a16="http://schemas.microsoft.com/office/drawing/2014/main" id="{D7CD0756-B2E4-4EC3-BCB5-75837D2F7F7A}"/>
                </a:ext>
              </a:extLst>
            </p:cNvPr>
            <p:cNvGrpSpPr/>
            <p:nvPr/>
          </p:nvGrpSpPr>
          <p:grpSpPr>
            <a:xfrm>
              <a:off x="1619123" y="2949784"/>
              <a:ext cx="1377743" cy="2139687"/>
              <a:chOff x="14754788" y="4153176"/>
              <a:chExt cx="1810427" cy="3092827"/>
            </a:xfrm>
          </p:grpSpPr>
          <p:sp>
            <p:nvSpPr>
              <p:cNvPr id="70" name="Rectangle: Rounded Corners 19">
                <a:extLst>
                  <a:ext uri="{FF2B5EF4-FFF2-40B4-BE49-F238E27FC236}">
                    <a16:creationId xmlns:a16="http://schemas.microsoft.com/office/drawing/2014/main" id="{ABEFE49F-D569-4E03-9FF8-B14AE9B974A0}"/>
                  </a:ext>
                </a:extLst>
              </p:cNvPr>
              <p:cNvSpPr/>
              <p:nvPr/>
            </p:nvSpPr>
            <p:spPr>
              <a:xfrm>
                <a:off x="14754788" y="4153176"/>
                <a:ext cx="1810427" cy="3092827"/>
              </a:xfrm>
              <a:prstGeom prst="roundRect">
                <a:avLst>
                  <a:gd name="adj" fmla="val 7111"/>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446E58AD-99EF-4405-8EF0-72F8034056E8}"/>
                  </a:ext>
                </a:extLst>
              </p:cNvPr>
              <p:cNvSpPr txBox="1"/>
              <p:nvPr/>
            </p:nvSpPr>
            <p:spPr>
              <a:xfrm>
                <a:off x="14808464" y="4960925"/>
                <a:ext cx="1703072" cy="13791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lumMod val="50000"/>
                      </a:prstClr>
                    </a:solidFill>
                    <a:effectLst/>
                    <a:uLnTx/>
                    <a:uFillTx/>
                    <a:latin typeface="Calibri" panose="020F0502020204030204" pitchFamily="34" charset="0"/>
                    <a:cs typeface="Calibri" panose="020F0502020204030204" pitchFamily="34" charset="0"/>
                  </a:rPr>
                  <a:t>Existing third party clinical and provider systems</a:t>
                </a:r>
              </a:p>
            </p:txBody>
          </p:sp>
        </p:grpSp>
      </p:grpSp>
      <p:sp>
        <p:nvSpPr>
          <p:cNvPr id="3" name="Rectangle 2">
            <a:extLst>
              <a:ext uri="{FF2B5EF4-FFF2-40B4-BE49-F238E27FC236}">
                <a16:creationId xmlns:a16="http://schemas.microsoft.com/office/drawing/2014/main" id="{741A0C8B-7FB9-446A-BD4B-17356278AB27}"/>
              </a:ext>
            </a:extLst>
          </p:cNvPr>
          <p:cNvSpPr/>
          <p:nvPr/>
        </p:nvSpPr>
        <p:spPr>
          <a:xfrm>
            <a:off x="0" y="6322979"/>
            <a:ext cx="12192000" cy="535021"/>
          </a:xfrm>
          <a:prstGeom prst="rect">
            <a:avLst/>
          </a:prstGeom>
          <a:solidFill>
            <a:srgbClr val="3BA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3BAF29"/>
              </a:solidFill>
              <a:latin typeface="Calibri" panose="020F0502020204030204" pitchFamily="34" charset="0"/>
              <a:ea typeface="Open Sans" panose="020B0606030504020204" pitchFamily="34" charset="0"/>
              <a:cs typeface="Calibri" panose="020F0502020204030204" pitchFamily="34" charset="0"/>
            </a:endParaRPr>
          </a:p>
        </p:txBody>
      </p:sp>
      <p:sp>
        <p:nvSpPr>
          <p:cNvPr id="7" name="TextBox 1">
            <a:extLst>
              <a:ext uri="{FF2B5EF4-FFF2-40B4-BE49-F238E27FC236}">
                <a16:creationId xmlns:a16="http://schemas.microsoft.com/office/drawing/2014/main" id="{4BFA94C1-AF16-452D-B611-9D1CC9FF744D}"/>
              </a:ext>
            </a:extLst>
          </p:cNvPr>
          <p:cNvSpPr txBox="1"/>
          <p:nvPr/>
        </p:nvSpPr>
        <p:spPr>
          <a:xfrm>
            <a:off x="0" y="13193"/>
            <a:ext cx="12192000" cy="160043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rgbClr val="3BAF29"/>
                </a:solidFill>
                <a:latin typeface="Calibri" panose="020F0502020204030204" pitchFamily="34" charset="0"/>
                <a:ea typeface="Open Sans" panose="020B0606030504020204" pitchFamily="34" charset="0"/>
                <a:cs typeface="Calibri" panose="020F0502020204030204" pitchFamily="34" charset="0"/>
              </a:rPr>
              <a:t>Streamline the Patient Journey</a:t>
            </a:r>
          </a:p>
          <a:p>
            <a:endParaRPr lang="en-AU" sz="1600" dirty="0">
              <a:solidFill>
                <a:srgbClr val="3BAF29"/>
              </a:solidFill>
              <a:latin typeface="Calibri" panose="020F0502020204030204" pitchFamily="34" charset="0"/>
              <a:ea typeface="Open Sans" panose="020B0606030504020204" pitchFamily="34" charset="0"/>
              <a:cs typeface="Calibri" panose="020F0502020204030204" pitchFamily="34" charset="0"/>
            </a:endParaRPr>
          </a:p>
          <a:p>
            <a:r>
              <a:rPr lang="en-AU" sz="1800" dirty="0">
                <a:solidFill>
                  <a:srgbClr val="3BAF29"/>
                </a:solidFill>
                <a:cs typeface="Biennale Bold"/>
              </a:rPr>
              <a:t>✓ </a:t>
            </a:r>
            <a:r>
              <a:rPr lang="en-AU" dirty="0">
                <a:solidFill>
                  <a:srgbClr val="3BAF29"/>
                </a:solidFill>
                <a:latin typeface="Calibri" panose="020F0502020204030204" pitchFamily="34" charset="0"/>
                <a:ea typeface="Open Sans" panose="020B0606030504020204" pitchFamily="34" charset="0"/>
                <a:cs typeface="Calibri" panose="020F0502020204030204" pitchFamily="34" charset="0"/>
              </a:rPr>
              <a:t>Optimise the patient experience for our customers (Health Delivery Organisations or HDOs)</a:t>
            </a:r>
          </a:p>
          <a:p>
            <a:r>
              <a:rPr lang="en-AU" sz="1800" dirty="0">
                <a:solidFill>
                  <a:srgbClr val="3BAF29"/>
                </a:solidFill>
                <a:cs typeface="Biennale Bold"/>
              </a:rPr>
              <a:t>✓ </a:t>
            </a:r>
            <a:r>
              <a:rPr lang="en-AU" dirty="0">
                <a:solidFill>
                  <a:srgbClr val="3BAF29"/>
                </a:solidFill>
                <a:latin typeface="Calibri" panose="020F0502020204030204" pitchFamily="34" charset="0"/>
                <a:ea typeface="Open Sans" panose="020B0606030504020204" pitchFamily="34" charset="0"/>
                <a:cs typeface="Calibri" panose="020F0502020204030204" pitchFamily="34" charset="0"/>
              </a:rPr>
              <a:t>Encourage patients to collaborate with their care team</a:t>
            </a:r>
          </a:p>
          <a:p>
            <a:r>
              <a:rPr lang="en-AU" sz="1800" dirty="0">
                <a:solidFill>
                  <a:srgbClr val="3BAF29"/>
                </a:solidFill>
                <a:cs typeface="Biennale Bold"/>
              </a:rPr>
              <a:t>✓ </a:t>
            </a:r>
            <a:r>
              <a:rPr lang="en-AU" dirty="0">
                <a:solidFill>
                  <a:srgbClr val="3BAF29"/>
                </a:solidFill>
                <a:latin typeface="Calibri" panose="020F0502020204030204" pitchFamily="34" charset="0"/>
                <a:ea typeface="Open Sans" panose="020B0606030504020204" pitchFamily="34" charset="0"/>
                <a:cs typeface="Calibri" panose="020F0502020204030204" pitchFamily="34" charset="0"/>
              </a:rPr>
              <a:t>Healthcare services that can be delivered anytime, anywhere from any device</a:t>
            </a:r>
          </a:p>
        </p:txBody>
      </p:sp>
      <p:sp>
        <p:nvSpPr>
          <p:cNvPr id="8" name="Title 1">
            <a:extLst>
              <a:ext uri="{FF2B5EF4-FFF2-40B4-BE49-F238E27FC236}">
                <a16:creationId xmlns:a16="http://schemas.microsoft.com/office/drawing/2014/main" id="{BB722C31-1CFD-4F04-8160-5975A104B610}"/>
              </a:ext>
            </a:extLst>
          </p:cNvPr>
          <p:cNvSpPr txBox="1">
            <a:spLocks/>
          </p:cNvSpPr>
          <p:nvPr/>
        </p:nvSpPr>
        <p:spPr>
          <a:xfrm>
            <a:off x="4093444" y="6322979"/>
            <a:ext cx="8098556" cy="535021"/>
          </a:xfrm>
          <a:prstGeom prst="rect">
            <a:avLst/>
          </a:prstGeom>
        </p:spPr>
        <p:txBody>
          <a:bodyPr anchor="ct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6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www.mastercare.net.au | www.global-health.com</a:t>
            </a:r>
            <a:r>
              <a:rPr lang="en-AU" sz="1600" cap="none" dirty="0">
                <a:effectLst/>
                <a:latin typeface="Calibri" panose="020F0502020204030204" pitchFamily="34" charset="0"/>
                <a:ea typeface="Open Sans" panose="020B0606030504020204" pitchFamily="34" charset="0"/>
                <a:cs typeface="Calibri" panose="020F0502020204030204" pitchFamily="34" charset="0"/>
              </a:rPr>
              <a:t> </a:t>
            </a:r>
          </a:p>
        </p:txBody>
      </p:sp>
    </p:spTree>
    <p:extLst>
      <p:ext uri="{BB962C8B-B14F-4D97-AF65-F5344CB8AC3E}">
        <p14:creationId xmlns:p14="http://schemas.microsoft.com/office/powerpoint/2010/main" val="97522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445ABB0-668A-40CA-9A1D-C9AC91AB19D1}"/>
              </a:ext>
            </a:extLst>
          </p:cNvPr>
          <p:cNvGrpSpPr/>
          <p:nvPr/>
        </p:nvGrpSpPr>
        <p:grpSpPr>
          <a:xfrm>
            <a:off x="755322" y="1250631"/>
            <a:ext cx="9803943" cy="4294323"/>
            <a:chOff x="1681949" y="1351468"/>
            <a:chExt cx="9803943" cy="4294323"/>
          </a:xfrm>
        </p:grpSpPr>
        <p:grpSp>
          <p:nvGrpSpPr>
            <p:cNvPr id="4" name="Group 3"/>
            <p:cNvGrpSpPr/>
            <p:nvPr/>
          </p:nvGrpSpPr>
          <p:grpSpPr>
            <a:xfrm>
              <a:off x="5171835" y="1632942"/>
              <a:ext cx="4554599" cy="3420320"/>
              <a:chOff x="2240419" y="1975514"/>
              <a:chExt cx="4554599" cy="3420320"/>
            </a:xfrm>
          </p:grpSpPr>
          <p:sp>
            <p:nvSpPr>
              <p:cNvPr id="5" name="TextBox 4"/>
              <p:cNvSpPr txBox="1"/>
              <p:nvPr/>
            </p:nvSpPr>
            <p:spPr>
              <a:xfrm>
                <a:off x="2910364" y="1975514"/>
                <a:ext cx="3240359" cy="369332"/>
              </a:xfrm>
              <a:prstGeom prst="rect">
                <a:avLst/>
              </a:prstGeom>
              <a:solidFill>
                <a:srgbClr val="65C8D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Interoperability</a:t>
                </a:r>
              </a:p>
            </p:txBody>
          </p:sp>
          <p:sp>
            <p:nvSpPr>
              <p:cNvPr id="6" name="TextBox 5"/>
              <p:cNvSpPr txBox="1"/>
              <p:nvPr/>
            </p:nvSpPr>
            <p:spPr>
              <a:xfrm rot="16200000">
                <a:off x="1169591" y="3501010"/>
                <a:ext cx="2510988" cy="369332"/>
              </a:xfrm>
              <a:prstGeom prst="rect">
                <a:avLst/>
              </a:prstGeom>
              <a:solidFill>
                <a:srgbClr val="E6484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UI Style &amp; Services</a:t>
                </a:r>
              </a:p>
            </p:txBody>
          </p:sp>
          <p:sp>
            <p:nvSpPr>
              <p:cNvPr id="7" name="TextBox 6"/>
              <p:cNvSpPr txBox="1"/>
              <p:nvPr/>
            </p:nvSpPr>
            <p:spPr>
              <a:xfrm rot="5400000">
                <a:off x="5354857" y="3498299"/>
                <a:ext cx="2510989" cy="369332"/>
              </a:xfrm>
              <a:prstGeom prst="rect">
                <a:avLst/>
              </a:prstGeom>
              <a:solidFill>
                <a:schemeClr val="bg1">
                  <a:lumMod val="65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Data Storage / Access</a:t>
                </a:r>
              </a:p>
            </p:txBody>
          </p:sp>
          <p:sp>
            <p:nvSpPr>
              <p:cNvPr id="8" name="TextBox 7"/>
              <p:cNvSpPr txBox="1"/>
              <p:nvPr/>
            </p:nvSpPr>
            <p:spPr>
              <a:xfrm>
                <a:off x="2695086" y="3546268"/>
                <a:ext cx="615874" cy="276999"/>
              </a:xfrm>
              <a:prstGeom prst="rect">
                <a:avLst/>
              </a:prstGeom>
              <a:solidFill>
                <a:schemeClr val="bg1">
                  <a:lumMod val="95000"/>
                </a:schemeClr>
              </a:solid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Calibri" panose="020F0502020204030204" pitchFamily="34" charset="0"/>
                    <a:cs typeface="Calibri" panose="020F0502020204030204" pitchFamily="34" charset="0"/>
                  </a:rPr>
                  <a:t>Tier #1</a:t>
                </a:r>
              </a:p>
            </p:txBody>
          </p:sp>
          <p:sp>
            <p:nvSpPr>
              <p:cNvPr id="9" name="TextBox 8"/>
              <p:cNvSpPr txBox="1"/>
              <p:nvPr/>
            </p:nvSpPr>
            <p:spPr>
              <a:xfrm>
                <a:off x="5740063" y="3546268"/>
                <a:ext cx="615874" cy="276999"/>
              </a:xfrm>
              <a:prstGeom prst="rect">
                <a:avLst/>
              </a:prstGeom>
              <a:solidFill>
                <a:schemeClr val="bg1">
                  <a:lumMod val="95000"/>
                </a:schemeClr>
              </a:solid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Calibri" panose="020F0502020204030204" pitchFamily="34" charset="0"/>
                    <a:cs typeface="Calibri" panose="020F0502020204030204" pitchFamily="34" charset="0"/>
                  </a:rPr>
                  <a:t>Tier #3</a:t>
                </a:r>
              </a:p>
            </p:txBody>
          </p:sp>
          <p:sp>
            <p:nvSpPr>
              <p:cNvPr id="10" name="TextBox 9"/>
              <p:cNvSpPr txBox="1"/>
              <p:nvPr/>
            </p:nvSpPr>
            <p:spPr>
              <a:xfrm>
                <a:off x="3456603" y="3548081"/>
                <a:ext cx="2200863" cy="276999"/>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Calibri" panose="020F0502020204030204" pitchFamily="34" charset="0"/>
                    <a:cs typeface="Calibri" panose="020F0502020204030204" pitchFamily="34" charset="0"/>
                  </a:rPr>
                  <a:t>Tier #2</a:t>
                </a:r>
              </a:p>
            </p:txBody>
          </p:sp>
          <p:sp>
            <p:nvSpPr>
              <p:cNvPr id="11" name="Rounded Rectangle 14"/>
              <p:cNvSpPr/>
              <p:nvPr/>
            </p:nvSpPr>
            <p:spPr>
              <a:xfrm>
                <a:off x="3548922" y="2463028"/>
                <a:ext cx="2016224" cy="407437"/>
              </a:xfrm>
              <a:prstGeom prst="roundRect">
                <a:avLst/>
              </a:prstGeom>
              <a:solidFill>
                <a:srgbClr val="666666"/>
              </a:solidFill>
              <a:ln>
                <a:solidFill>
                  <a:srgbClr val="666666"/>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Functional Module</a:t>
                </a:r>
              </a:p>
            </p:txBody>
          </p:sp>
          <p:sp>
            <p:nvSpPr>
              <p:cNvPr id="12" name="Rounded Rectangle 15"/>
              <p:cNvSpPr/>
              <p:nvPr/>
            </p:nvSpPr>
            <p:spPr>
              <a:xfrm>
                <a:off x="3548922" y="3046772"/>
                <a:ext cx="2016224" cy="407437"/>
              </a:xfrm>
              <a:prstGeom prst="roundRect">
                <a:avLst/>
              </a:prstGeom>
              <a:solidFill>
                <a:srgbClr val="666666"/>
              </a:solidFill>
              <a:ln>
                <a:solidFill>
                  <a:srgbClr val="666666"/>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Functional Module</a:t>
                </a:r>
              </a:p>
            </p:txBody>
          </p:sp>
          <p:sp>
            <p:nvSpPr>
              <p:cNvPr id="13" name="Rounded Rectangle 16"/>
              <p:cNvSpPr/>
              <p:nvPr/>
            </p:nvSpPr>
            <p:spPr>
              <a:xfrm>
                <a:off x="3527883" y="3861048"/>
                <a:ext cx="2016224" cy="407437"/>
              </a:xfrm>
              <a:prstGeom prst="roundRec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Functional Module</a:t>
                </a:r>
              </a:p>
            </p:txBody>
          </p:sp>
          <p:sp>
            <p:nvSpPr>
              <p:cNvPr id="14" name="Rounded Rectangle 17"/>
              <p:cNvSpPr/>
              <p:nvPr/>
            </p:nvSpPr>
            <p:spPr>
              <a:xfrm>
                <a:off x="3548922" y="4423656"/>
                <a:ext cx="2016224" cy="407437"/>
              </a:xfrm>
              <a:prstGeom prst="roundRect">
                <a:avLst/>
              </a:prstGeom>
              <a:solidFill>
                <a:srgbClr val="666666"/>
              </a:solidFill>
              <a:ln>
                <a:solidFill>
                  <a:srgbClr val="666666"/>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Functional Module</a:t>
                </a:r>
              </a:p>
            </p:txBody>
          </p:sp>
          <p:sp>
            <p:nvSpPr>
              <p:cNvPr id="15" name="TextBox 14"/>
              <p:cNvSpPr txBox="1"/>
              <p:nvPr/>
            </p:nvSpPr>
            <p:spPr>
              <a:xfrm>
                <a:off x="2915816" y="5026502"/>
                <a:ext cx="3240359" cy="369332"/>
              </a:xfrm>
              <a:prstGeom prst="rect">
                <a:avLst/>
              </a:prstGeom>
              <a:solidFill>
                <a:srgbClr val="295376"/>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Security</a:t>
                </a:r>
              </a:p>
            </p:txBody>
          </p:sp>
        </p:grpSp>
        <p:sp>
          <p:nvSpPr>
            <p:cNvPr id="16" name="Line Callout 1 (Border and Accent Bar) 20"/>
            <p:cNvSpPr/>
            <p:nvPr/>
          </p:nvSpPr>
          <p:spPr>
            <a:xfrm>
              <a:off x="10318963" y="1351468"/>
              <a:ext cx="1166929" cy="506566"/>
            </a:xfrm>
            <a:prstGeom prst="accentBorderCallout1">
              <a:avLst>
                <a:gd name="adj1" fmla="val 18750"/>
                <a:gd name="adj2" fmla="val -8333"/>
                <a:gd name="adj3" fmla="val 203726"/>
                <a:gd name="adj4" fmla="val -155451"/>
              </a:avLst>
            </a:prstGeom>
            <a:solidFill>
              <a:schemeClr val="bg2">
                <a:lumMod val="90000"/>
              </a:schemeClr>
            </a:solidFill>
            <a:ln w="15875">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Module Provided by Global Health</a:t>
              </a:r>
            </a:p>
          </p:txBody>
        </p:sp>
        <p:sp>
          <p:nvSpPr>
            <p:cNvPr id="17" name="Line Callout 1 (Border and Accent Bar) 21"/>
            <p:cNvSpPr/>
            <p:nvPr/>
          </p:nvSpPr>
          <p:spPr>
            <a:xfrm>
              <a:off x="10318961" y="4885313"/>
              <a:ext cx="1166929" cy="760478"/>
            </a:xfrm>
            <a:prstGeom prst="accentBorderCallout1">
              <a:avLst>
                <a:gd name="adj1" fmla="val 18750"/>
                <a:gd name="adj2" fmla="val -8333"/>
                <a:gd name="adj3" fmla="val -149335"/>
                <a:gd name="adj4" fmla="val -155699"/>
              </a:avLst>
            </a:prstGeom>
            <a:solidFill>
              <a:schemeClr val="bg2">
                <a:lumMod val="90000"/>
              </a:schemeClr>
            </a:solidFill>
            <a:ln w="15875">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Module Provided by External Company</a:t>
              </a:r>
            </a:p>
          </p:txBody>
        </p:sp>
        <p:pic>
          <p:nvPicPr>
            <p:cNvPr id="19" name="Picture 18"/>
            <p:cNvPicPr>
              <a:picLocks noChangeAspect="1"/>
            </p:cNvPicPr>
            <p:nvPr/>
          </p:nvPicPr>
          <p:blipFill>
            <a:blip r:embed="rId2"/>
            <a:stretch>
              <a:fillRect/>
            </a:stretch>
          </p:blipFill>
          <p:spPr>
            <a:xfrm>
              <a:off x="1681949" y="2545944"/>
              <a:ext cx="2730002" cy="1592501"/>
            </a:xfrm>
            <a:prstGeom prst="rect">
              <a:avLst/>
            </a:prstGeom>
          </p:spPr>
        </p:pic>
      </p:grpSp>
      <p:sp>
        <p:nvSpPr>
          <p:cNvPr id="21" name="TextBox 20">
            <a:extLst>
              <a:ext uri="{FF2B5EF4-FFF2-40B4-BE49-F238E27FC236}">
                <a16:creationId xmlns:a16="http://schemas.microsoft.com/office/drawing/2014/main" id="{A1749BFC-1891-47EB-94FA-828E570C359C}"/>
              </a:ext>
            </a:extLst>
          </p:cNvPr>
          <p:cNvSpPr txBox="1"/>
          <p:nvPr/>
        </p:nvSpPr>
        <p:spPr>
          <a:xfrm>
            <a:off x="3153519" y="5666706"/>
            <a:ext cx="6763626" cy="338554"/>
          </a:xfrm>
          <a:prstGeom prst="rect">
            <a:avLst/>
          </a:prstGeom>
          <a:noFill/>
        </p:spPr>
        <p:txBody>
          <a:bodyPr wrap="square">
            <a:spAutoFit/>
          </a:bodyPr>
          <a:lstStyle/>
          <a:p>
            <a:pPr marL="1339850" lvl="1"/>
            <a:r>
              <a:rPr lang="en-AU" sz="1600" dirty="0">
                <a:solidFill>
                  <a:srgbClr val="172335"/>
                </a:solidFill>
                <a:latin typeface="Calibri" panose="020F0502020204030204" pitchFamily="34" charset="0"/>
                <a:cs typeface="Calibri" panose="020F0502020204030204" pitchFamily="34" charset="0"/>
              </a:rPr>
              <a:t>MS SQL and Orchard framework (dot.net) selected</a:t>
            </a:r>
          </a:p>
        </p:txBody>
      </p:sp>
      <p:sp>
        <p:nvSpPr>
          <p:cNvPr id="18" name="Rectangle 17">
            <a:extLst>
              <a:ext uri="{FF2B5EF4-FFF2-40B4-BE49-F238E27FC236}">
                <a16:creationId xmlns:a16="http://schemas.microsoft.com/office/drawing/2014/main" id="{C0E2D0F1-1888-4BEF-82F1-0BEDD828A3C0}"/>
              </a:ext>
            </a:extLst>
          </p:cNvPr>
          <p:cNvSpPr/>
          <p:nvPr/>
        </p:nvSpPr>
        <p:spPr>
          <a:xfrm>
            <a:off x="0" y="6322981"/>
            <a:ext cx="12192000" cy="535021"/>
          </a:xfrm>
          <a:prstGeom prst="rect">
            <a:avLst/>
          </a:prstGeom>
          <a:solidFill>
            <a:srgbClr val="17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15F27"/>
              </a:solidFill>
              <a:latin typeface="Calibri" panose="020F0502020204030204" pitchFamily="34" charset="0"/>
              <a:cs typeface="Calibri" panose="020F0502020204030204" pitchFamily="34" charset="0"/>
            </a:endParaRPr>
          </a:p>
        </p:txBody>
      </p:sp>
      <p:sp>
        <p:nvSpPr>
          <p:cNvPr id="20" name="Title 1">
            <a:extLst>
              <a:ext uri="{FF2B5EF4-FFF2-40B4-BE49-F238E27FC236}">
                <a16:creationId xmlns:a16="http://schemas.microsoft.com/office/drawing/2014/main" id="{4509991A-FC78-4293-8C0E-8CAFF1CD2846}"/>
              </a:ext>
            </a:extLst>
          </p:cNvPr>
          <p:cNvSpPr txBox="1">
            <a:spLocks/>
          </p:cNvSpPr>
          <p:nvPr/>
        </p:nvSpPr>
        <p:spPr>
          <a:xfrm>
            <a:off x="4093444" y="6322979"/>
            <a:ext cx="8098556" cy="535021"/>
          </a:xfrm>
          <a:prstGeom prst="rect">
            <a:avLst/>
          </a:prstGeom>
        </p:spPr>
        <p:txBody>
          <a:bodyPr anchor="ct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6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www.mastercare.net.au | www.global-health.com</a:t>
            </a:r>
            <a:r>
              <a:rPr lang="en-AU" sz="1600" cap="none" dirty="0">
                <a:effectLst/>
                <a:latin typeface="Calibri" panose="020F0502020204030204" pitchFamily="34" charset="0"/>
                <a:ea typeface="Open Sans" panose="020B0606030504020204" pitchFamily="34" charset="0"/>
                <a:cs typeface="Calibri" panose="020F0502020204030204" pitchFamily="34" charset="0"/>
              </a:rPr>
              <a:t> </a:t>
            </a:r>
          </a:p>
        </p:txBody>
      </p:sp>
      <p:sp>
        <p:nvSpPr>
          <p:cNvPr id="26" name="TextBox 1">
            <a:extLst>
              <a:ext uri="{FF2B5EF4-FFF2-40B4-BE49-F238E27FC236}">
                <a16:creationId xmlns:a16="http://schemas.microsoft.com/office/drawing/2014/main" id="{022B6FD5-2A51-4508-8EBD-235549A72E7A}"/>
              </a:ext>
            </a:extLst>
          </p:cNvPr>
          <p:cNvSpPr txBox="1"/>
          <p:nvPr/>
        </p:nvSpPr>
        <p:spPr>
          <a:xfrm>
            <a:off x="0" y="13193"/>
            <a:ext cx="12192000" cy="52322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rgbClr val="172335"/>
                </a:solidFill>
                <a:latin typeface="Calibri" panose="020F0502020204030204" pitchFamily="34" charset="0"/>
                <a:ea typeface="Open Sans" panose="020B0606030504020204" pitchFamily="34" charset="0"/>
                <a:cs typeface="Calibri" panose="020F0502020204030204" pitchFamily="34" charset="0"/>
              </a:rPr>
              <a:t>Flexible design based on agreed, common standards</a:t>
            </a:r>
          </a:p>
        </p:txBody>
      </p:sp>
    </p:spTree>
    <p:extLst>
      <p:ext uri="{BB962C8B-B14F-4D97-AF65-F5344CB8AC3E}">
        <p14:creationId xmlns:p14="http://schemas.microsoft.com/office/powerpoint/2010/main" val="29466400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nvCxnSpPr>
        <p:spPr>
          <a:xfrm flipH="1" flipV="1">
            <a:off x="4438965" y="3112118"/>
            <a:ext cx="216000" cy="0"/>
          </a:xfrm>
          <a:prstGeom prst="line">
            <a:avLst/>
          </a:prstGeom>
          <a:ln w="25400">
            <a:solidFill>
              <a:srgbClr val="65C8D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6194587" y="4817881"/>
            <a:ext cx="216000" cy="0"/>
          </a:xfrm>
          <a:prstGeom prst="line">
            <a:avLst/>
          </a:prstGeom>
          <a:ln w="25400">
            <a:solidFill>
              <a:srgbClr val="65C8D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9816937" y="4432784"/>
            <a:ext cx="216000" cy="0"/>
          </a:xfrm>
          <a:prstGeom prst="line">
            <a:avLst/>
          </a:prstGeom>
          <a:ln w="25400">
            <a:solidFill>
              <a:srgbClr val="65C8D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8936225" y="4424395"/>
            <a:ext cx="216000" cy="0"/>
          </a:xfrm>
          <a:prstGeom prst="line">
            <a:avLst/>
          </a:prstGeom>
          <a:ln w="25400">
            <a:solidFill>
              <a:srgbClr val="65C8D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7134540" y="3572114"/>
            <a:ext cx="216000" cy="0"/>
          </a:xfrm>
          <a:prstGeom prst="line">
            <a:avLst/>
          </a:prstGeom>
          <a:ln w="25400">
            <a:solidFill>
              <a:srgbClr val="65C8D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7143270" y="4818481"/>
            <a:ext cx="216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8" idx="1"/>
          </p:cNvCxnSpPr>
          <p:nvPr/>
        </p:nvCxnSpPr>
        <p:spPr>
          <a:xfrm flipH="1" flipV="1">
            <a:off x="7134540" y="3115711"/>
            <a:ext cx="216000" cy="0"/>
          </a:xfrm>
          <a:prstGeom prst="line">
            <a:avLst/>
          </a:prstGeom>
          <a:ln w="25400">
            <a:solidFill>
              <a:srgbClr val="65C8D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188133" y="2659310"/>
            <a:ext cx="1325460" cy="2541864"/>
          </a:xfrm>
          <a:prstGeom prst="rect">
            <a:avLst/>
          </a:prstGeom>
          <a:solidFill>
            <a:srgbClr val="295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6" name="Rectangle 25"/>
          <p:cNvSpPr/>
          <p:nvPr/>
        </p:nvSpPr>
        <p:spPr>
          <a:xfrm>
            <a:off x="7480735" y="2659310"/>
            <a:ext cx="1325460" cy="2541864"/>
          </a:xfrm>
          <a:prstGeom prst="rect">
            <a:avLst/>
          </a:prstGeom>
          <a:solidFill>
            <a:srgbClr val="295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7" name="Rectangle 26"/>
          <p:cNvSpPr/>
          <p:nvPr/>
        </p:nvSpPr>
        <p:spPr>
          <a:xfrm>
            <a:off x="4773337" y="2659310"/>
            <a:ext cx="1325460" cy="2541864"/>
          </a:xfrm>
          <a:prstGeom prst="rect">
            <a:avLst/>
          </a:prstGeom>
          <a:solidFill>
            <a:srgbClr val="295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8" name="Rectangle 27"/>
          <p:cNvSpPr/>
          <p:nvPr/>
        </p:nvSpPr>
        <p:spPr>
          <a:xfrm>
            <a:off x="7325538" y="2960516"/>
            <a:ext cx="310393" cy="310393"/>
          </a:xfrm>
          <a:prstGeom prst="rect">
            <a:avLst/>
          </a:prstGeom>
          <a:solidFill>
            <a:srgbClr val="65C8D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28"/>
          <p:cNvSpPr/>
          <p:nvPr/>
        </p:nvSpPr>
        <p:spPr>
          <a:xfrm>
            <a:off x="7325538" y="3416918"/>
            <a:ext cx="310393" cy="310393"/>
          </a:xfrm>
          <a:prstGeom prst="rect">
            <a:avLst/>
          </a:prstGeom>
          <a:solidFill>
            <a:srgbClr val="65C8D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29"/>
          <p:cNvSpPr/>
          <p:nvPr/>
        </p:nvSpPr>
        <p:spPr>
          <a:xfrm>
            <a:off x="7325538" y="4662685"/>
            <a:ext cx="310393" cy="310393"/>
          </a:xfrm>
          <a:prstGeom prst="rect">
            <a:avLst/>
          </a:prstGeom>
          <a:solidFill>
            <a:srgbClr val="65C8D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1" name="Rectangle 30"/>
          <p:cNvSpPr/>
          <p:nvPr/>
        </p:nvSpPr>
        <p:spPr>
          <a:xfrm>
            <a:off x="8650999" y="4277588"/>
            <a:ext cx="310393" cy="310393"/>
          </a:xfrm>
          <a:prstGeom prst="rect">
            <a:avLst/>
          </a:prstGeom>
          <a:solidFill>
            <a:srgbClr val="65C8D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2" name="Rectangle 31"/>
          <p:cNvSpPr/>
          <p:nvPr/>
        </p:nvSpPr>
        <p:spPr>
          <a:xfrm>
            <a:off x="10032937" y="4277588"/>
            <a:ext cx="310393" cy="310393"/>
          </a:xfrm>
          <a:prstGeom prst="rect">
            <a:avLst/>
          </a:prstGeom>
          <a:solidFill>
            <a:srgbClr val="65C8D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3" name="Rectangle 32"/>
          <p:cNvSpPr/>
          <p:nvPr/>
        </p:nvSpPr>
        <p:spPr>
          <a:xfrm>
            <a:off x="4618140" y="2960515"/>
            <a:ext cx="310393" cy="310393"/>
          </a:xfrm>
          <a:prstGeom prst="rect">
            <a:avLst/>
          </a:prstGeom>
          <a:solidFill>
            <a:srgbClr val="65C8D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Rectangle 33"/>
          <p:cNvSpPr/>
          <p:nvPr/>
        </p:nvSpPr>
        <p:spPr>
          <a:xfrm>
            <a:off x="5943599" y="4662685"/>
            <a:ext cx="310393" cy="310393"/>
          </a:xfrm>
          <a:prstGeom prst="rect">
            <a:avLst/>
          </a:prstGeom>
          <a:solidFill>
            <a:srgbClr val="65C8D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4" name="Oval 43"/>
          <p:cNvSpPr/>
          <p:nvPr/>
        </p:nvSpPr>
        <p:spPr>
          <a:xfrm>
            <a:off x="9670096" y="4337351"/>
            <a:ext cx="207644" cy="207644"/>
          </a:xfrm>
          <a:prstGeom prst="ellipse">
            <a:avLst/>
          </a:prstGeom>
          <a:solidFill>
            <a:srgbClr val="65C8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5" name="Arrow: Pentagon 44"/>
          <p:cNvSpPr/>
          <p:nvPr/>
        </p:nvSpPr>
        <p:spPr>
          <a:xfrm>
            <a:off x="6385419" y="4740283"/>
            <a:ext cx="313320" cy="155196"/>
          </a:xfrm>
          <a:prstGeom prst="homePlate">
            <a:avLst/>
          </a:prstGeom>
          <a:solidFill>
            <a:srgbClr val="65C8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6" name="Arrow: Chevron 45"/>
          <p:cNvSpPr/>
          <p:nvPr/>
        </p:nvSpPr>
        <p:spPr>
          <a:xfrm>
            <a:off x="6983820" y="4740256"/>
            <a:ext cx="170438" cy="170438"/>
          </a:xfrm>
          <a:prstGeom prst="chevron">
            <a:avLst/>
          </a:prstGeom>
          <a:solidFill>
            <a:srgbClr val="65C8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7" name="Arrow: Chevron 46"/>
          <p:cNvSpPr/>
          <p:nvPr/>
        </p:nvSpPr>
        <p:spPr>
          <a:xfrm>
            <a:off x="6985792" y="3482968"/>
            <a:ext cx="170438" cy="170438"/>
          </a:xfrm>
          <a:prstGeom prst="chevron">
            <a:avLst/>
          </a:prstGeom>
          <a:solidFill>
            <a:srgbClr val="65C8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8" name="Arrow: Chevron 47"/>
          <p:cNvSpPr/>
          <p:nvPr/>
        </p:nvSpPr>
        <p:spPr>
          <a:xfrm>
            <a:off x="6978286" y="3035625"/>
            <a:ext cx="170438" cy="170438"/>
          </a:xfrm>
          <a:prstGeom prst="chevron">
            <a:avLst/>
          </a:prstGeom>
          <a:solidFill>
            <a:srgbClr val="65C8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3" name="Block Arc 52"/>
          <p:cNvSpPr/>
          <p:nvPr/>
        </p:nvSpPr>
        <p:spPr>
          <a:xfrm rot="16200000">
            <a:off x="9145948" y="4236765"/>
            <a:ext cx="392038" cy="392038"/>
          </a:xfrm>
          <a:prstGeom prst="blockArc">
            <a:avLst/>
          </a:prstGeom>
          <a:solidFill>
            <a:srgbClr val="65C8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4" name="TextBox 53"/>
          <p:cNvSpPr txBox="1"/>
          <p:nvPr/>
        </p:nvSpPr>
        <p:spPr>
          <a:xfrm>
            <a:off x="4580139" y="3607460"/>
            <a:ext cx="16738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Notes</a:t>
            </a:r>
          </a:p>
        </p:txBody>
      </p:sp>
      <p:sp>
        <p:nvSpPr>
          <p:cNvPr id="55" name="TextBox 54"/>
          <p:cNvSpPr txBox="1"/>
          <p:nvPr/>
        </p:nvSpPr>
        <p:spPr>
          <a:xfrm>
            <a:off x="7311426" y="3609297"/>
            <a:ext cx="16738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Patient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Demographics</a:t>
            </a:r>
          </a:p>
        </p:txBody>
      </p:sp>
      <p:sp>
        <p:nvSpPr>
          <p:cNvPr id="56" name="TextBox 55"/>
          <p:cNvSpPr txBox="1"/>
          <p:nvPr/>
        </p:nvSpPr>
        <p:spPr>
          <a:xfrm>
            <a:off x="10013936" y="3607459"/>
            <a:ext cx="16738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Claims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&amp; Payments</a:t>
            </a:r>
          </a:p>
        </p:txBody>
      </p:sp>
      <p:sp>
        <p:nvSpPr>
          <p:cNvPr id="57" name="Arrow: Chevron 56"/>
          <p:cNvSpPr/>
          <p:nvPr/>
        </p:nvSpPr>
        <p:spPr>
          <a:xfrm>
            <a:off x="4301751" y="3035625"/>
            <a:ext cx="170438" cy="170438"/>
          </a:xfrm>
          <a:prstGeom prst="chevron">
            <a:avLst/>
          </a:prstGeom>
          <a:solidFill>
            <a:srgbClr val="65C8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59" name="TextBox 58"/>
          <p:cNvSpPr txBox="1"/>
          <p:nvPr/>
        </p:nvSpPr>
        <p:spPr>
          <a:xfrm>
            <a:off x="7224022" y="4664960"/>
            <a:ext cx="167385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Patient </a:t>
            </a:r>
            <a:r>
              <a:rPr kumimoji="0" lang="en-AU" sz="14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iD</a:t>
            </a:r>
            <a:endParaRPr kumimoji="0" lang="en-AU" sz="1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58" name="TextBox 57"/>
          <p:cNvSpPr txBox="1"/>
          <p:nvPr/>
        </p:nvSpPr>
        <p:spPr>
          <a:xfrm>
            <a:off x="7468889" y="4267996"/>
            <a:ext cx="117778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Address</a:t>
            </a:r>
          </a:p>
        </p:txBody>
      </p:sp>
      <p:sp>
        <p:nvSpPr>
          <p:cNvPr id="4" name="Rectangle 3">
            <a:extLst>
              <a:ext uri="{FF2B5EF4-FFF2-40B4-BE49-F238E27FC236}">
                <a16:creationId xmlns:a16="http://schemas.microsoft.com/office/drawing/2014/main" id="{65942B20-691F-48CB-93B7-146013F0C426}"/>
              </a:ext>
            </a:extLst>
          </p:cNvPr>
          <p:cNvSpPr/>
          <p:nvPr/>
        </p:nvSpPr>
        <p:spPr>
          <a:xfrm>
            <a:off x="0" y="6322981"/>
            <a:ext cx="12192000" cy="535021"/>
          </a:xfrm>
          <a:prstGeom prst="rect">
            <a:avLst/>
          </a:prstGeom>
          <a:solidFill>
            <a:srgbClr val="17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15F27"/>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423C910F-6FD4-49B6-BD14-7EC0B7AA3D59}"/>
              </a:ext>
            </a:extLst>
          </p:cNvPr>
          <p:cNvSpPr txBox="1">
            <a:spLocks/>
          </p:cNvSpPr>
          <p:nvPr/>
        </p:nvSpPr>
        <p:spPr>
          <a:xfrm>
            <a:off x="4093444" y="6322979"/>
            <a:ext cx="8098556" cy="535021"/>
          </a:xfrm>
          <a:prstGeom prst="rect">
            <a:avLst/>
          </a:prstGeom>
        </p:spPr>
        <p:txBody>
          <a:bodyPr anchor="ctr">
            <a:noAutofit/>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pPr algn="r"/>
            <a:r>
              <a:rPr lang="en-AU" sz="1600" cap="none" dirty="0">
                <a:solidFill>
                  <a:schemeClr val="bg1"/>
                </a:solidFill>
                <a:effectLst/>
                <a:latin typeface="Calibri" panose="020F0502020204030204" pitchFamily="34" charset="0"/>
                <a:ea typeface="Open Sans" panose="020B0606030504020204" pitchFamily="34" charset="0"/>
                <a:cs typeface="Calibri" panose="020F0502020204030204" pitchFamily="34" charset="0"/>
              </a:rPr>
              <a:t>www.mastercare.net.au | www.global-health.com</a:t>
            </a:r>
            <a:r>
              <a:rPr lang="en-AU" sz="1600" cap="none" dirty="0">
                <a:effectLst/>
                <a:latin typeface="Calibri" panose="020F0502020204030204" pitchFamily="34" charset="0"/>
                <a:ea typeface="Open Sans" panose="020B0606030504020204" pitchFamily="34" charset="0"/>
                <a:cs typeface="Calibri" panose="020F0502020204030204" pitchFamily="34" charset="0"/>
              </a:rPr>
              <a:t> </a:t>
            </a:r>
          </a:p>
        </p:txBody>
      </p:sp>
      <p:sp>
        <p:nvSpPr>
          <p:cNvPr id="6" name="TextBox 1">
            <a:extLst>
              <a:ext uri="{FF2B5EF4-FFF2-40B4-BE49-F238E27FC236}">
                <a16:creationId xmlns:a16="http://schemas.microsoft.com/office/drawing/2014/main" id="{623E9BE8-947E-4A59-B9EA-906C85DF745B}"/>
              </a:ext>
            </a:extLst>
          </p:cNvPr>
          <p:cNvSpPr txBox="1"/>
          <p:nvPr/>
        </p:nvSpPr>
        <p:spPr>
          <a:xfrm>
            <a:off x="0" y="13193"/>
            <a:ext cx="12192000" cy="52322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a:solidFill>
                  <a:srgbClr val="172335"/>
                </a:solidFill>
                <a:latin typeface="Calibri" panose="020F0502020204030204" pitchFamily="34" charset="0"/>
                <a:ea typeface="Open Sans" panose="020B0606030504020204" pitchFamily="34" charset="0"/>
                <a:cs typeface="Calibri" panose="020F0502020204030204" pitchFamily="34" charset="0"/>
              </a:rPr>
              <a:t>Modular Framework – recipes &amp; bundles</a:t>
            </a:r>
          </a:p>
        </p:txBody>
      </p:sp>
      <p:sp>
        <p:nvSpPr>
          <p:cNvPr id="9" name="Rectangle 8">
            <a:extLst>
              <a:ext uri="{FF2B5EF4-FFF2-40B4-BE49-F238E27FC236}">
                <a16:creationId xmlns:a16="http://schemas.microsoft.com/office/drawing/2014/main" id="{D1ACEA81-E868-4989-AB99-68181BD61B82}"/>
              </a:ext>
            </a:extLst>
          </p:cNvPr>
          <p:cNvSpPr/>
          <p:nvPr/>
        </p:nvSpPr>
        <p:spPr>
          <a:xfrm>
            <a:off x="41943" y="511857"/>
            <a:ext cx="11862842"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Each functional module provides small loosely coupled additions to the system which can be bundled to suit specific market demands.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An example of some modules 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Patient Demographics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Progress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Template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Messaging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Claims &amp; Payments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Scheduling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Care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Prescribing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Ward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Waiting Lists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Orders &amp;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Allergies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Theatre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Bed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Accident and Emergency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Coding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72335"/>
                </a:solidFill>
                <a:effectLst/>
                <a:uLnTx/>
                <a:uFillTx/>
                <a:latin typeface="Calibri" panose="020F0502020204030204" pitchFamily="34" charset="0"/>
                <a:cs typeface="Calibri" panose="020F0502020204030204" pitchFamily="34" charset="0"/>
              </a:rPr>
              <a:t>Rostering etc.</a:t>
            </a:r>
          </a:p>
        </p:txBody>
      </p:sp>
    </p:spTree>
    <p:extLst>
      <p:ext uri="{BB962C8B-B14F-4D97-AF65-F5344CB8AC3E}">
        <p14:creationId xmlns:p14="http://schemas.microsoft.com/office/powerpoint/2010/main" val="313870372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GHP1">
  <a:themeElements>
    <a:clrScheme name="Custom 1">
      <a:dk1>
        <a:srgbClr val="3FAE29"/>
      </a:dk1>
      <a:lt1>
        <a:sysClr val="window" lastClr="FFFFFF"/>
      </a:lt1>
      <a:dk2>
        <a:srgbClr val="54575A"/>
      </a:dk2>
      <a:lt2>
        <a:srgbClr val="E7E6E6"/>
      </a:lt2>
      <a:accent1>
        <a:srgbClr val="3FAE29"/>
      </a:accent1>
      <a:accent2>
        <a:srgbClr val="54575A"/>
      </a:accent2>
      <a:accent3>
        <a:srgbClr val="FFFFFF"/>
      </a:accent3>
      <a:accent4>
        <a:srgbClr val="AEABAB"/>
      </a:accent4>
      <a:accent5>
        <a:srgbClr val="1B2F5B"/>
      </a:accent5>
      <a:accent6>
        <a:srgbClr val="BFBFBF"/>
      </a:accent6>
      <a:hlink>
        <a:srgbClr val="54575A"/>
      </a:hlink>
      <a:folHlink>
        <a:srgbClr val="3FAE29"/>
      </a:folHlink>
    </a:clrScheme>
    <a:fontScheme name="e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HP1" id="{5EA8C7CF-C5AE-4BBC-83CE-B3B61B8BFF52}" vid="{C80CB6DC-6EE6-4C5D-B935-69799BE144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nk xmlns="a2b756f9-29ca-4954-9c2d-b8c9f0f580ba">
      <Url xsi:nil="true"/>
      <Description xsi:nil="true"/>
    </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464B570B565F40BC70EEAE0C6FA8B9" ma:contentTypeVersion="13" ma:contentTypeDescription="Create a new document." ma:contentTypeScope="" ma:versionID="61c744f3216a855534ba7fc1c6fa1d7f">
  <xsd:schema xmlns:xsd="http://www.w3.org/2001/XMLSchema" xmlns:xs="http://www.w3.org/2001/XMLSchema" xmlns:p="http://schemas.microsoft.com/office/2006/metadata/properties" xmlns:ns2="a2b756f9-29ca-4954-9c2d-b8c9f0f580ba" xmlns:ns3="6a418b2f-5552-4102-b485-2238f8f9199a" targetNamespace="http://schemas.microsoft.com/office/2006/metadata/properties" ma:root="true" ma:fieldsID="d54aafb5f4b51e938f6d4cd10b9fd1b7" ns2:_="" ns3:_="">
    <xsd:import namespace="a2b756f9-29ca-4954-9c2d-b8c9f0f580ba"/>
    <xsd:import namespace="6a418b2f-5552-4102-b485-2238f8f919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b756f9-29ca-4954-9c2d-b8c9f0f58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ink" ma:index="20"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418b2f-5552-4102-b485-2238f8f9199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1404E7-CA23-4004-81A4-625692918B37}">
  <ds:schemaRefs>
    <ds:schemaRef ds:uri="http://schemas.microsoft.com/sharepoint/v3/contenttype/forms"/>
  </ds:schemaRefs>
</ds:datastoreItem>
</file>

<file path=customXml/itemProps2.xml><?xml version="1.0" encoding="utf-8"?>
<ds:datastoreItem xmlns:ds="http://schemas.openxmlformats.org/officeDocument/2006/customXml" ds:itemID="{8F72E349-5CFB-4B34-8A1C-E2B621E70DD2}">
  <ds:schemaRefs>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6a418b2f-5552-4102-b485-2238f8f9199a"/>
    <ds:schemaRef ds:uri="a2b756f9-29ca-4954-9c2d-b8c9f0f580ba"/>
    <ds:schemaRef ds:uri="http://www.w3.org/XML/1998/namespace"/>
    <ds:schemaRef ds:uri="http://purl.org/dc/dcmitype/"/>
  </ds:schemaRefs>
</ds:datastoreItem>
</file>

<file path=customXml/itemProps3.xml><?xml version="1.0" encoding="utf-8"?>
<ds:datastoreItem xmlns:ds="http://schemas.openxmlformats.org/officeDocument/2006/customXml" ds:itemID="{6C83F2B0-FB32-4374-B037-8126A40586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b756f9-29ca-4954-9c2d-b8c9f0f580ba"/>
    <ds:schemaRef ds:uri="6a418b2f-5552-4102-b485-2238f8f919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GHP1</Template>
  <TotalTime>20821</TotalTime>
  <Words>1324</Words>
  <Application>Microsoft Office PowerPoint</Application>
  <PresentationFormat>Widescreen</PresentationFormat>
  <Paragraphs>241</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Open Sans</vt:lpstr>
      <vt:lpstr>GHP1</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McCarthy</dc:creator>
  <cp:lastModifiedBy>Aniva Huang</cp:lastModifiedBy>
  <cp:revision>363</cp:revision>
  <dcterms:created xsi:type="dcterms:W3CDTF">2018-05-28T01:17:03Z</dcterms:created>
  <dcterms:modified xsi:type="dcterms:W3CDTF">2020-11-05T04:10:36Z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0x01010050464B570B565F40BC70EEAE0C6FA8B9</vt:lpwstr>
  </property>
  <property fmtid="{D5CDD505-2E9C-101B-9397-08002B2CF9AE}" pid="3" name="AuthorIds_UIVersion_1024">
    <vt:lpwstr>29</vt:lpwstr>
  </property>
</Properties>
</file>